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Tahoma"/>
      <p:regular r:id="rId67"/>
      <p:bold r:id="rId68"/>
    </p:embeddedFont>
    <p:embeddedFont>
      <p:font typeface="Oswald"/>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Oswa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Tahoma-bold.fntdata"/><Relationship Id="rId23" Type="http://schemas.openxmlformats.org/officeDocument/2006/relationships/slide" Target="slides/slide18.xml"/><Relationship Id="rId67" Type="http://schemas.openxmlformats.org/officeDocument/2006/relationships/font" Target="fonts/Tahom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swa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f6110dd74a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f6110dd7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6110dd74a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6110dd74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6329d0650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f6329d0650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6329d065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f6329d065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429ba63c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429ba63c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429ba63c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2429ba63c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429ba63c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2429ba63c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2429ba63c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2429ba63c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429ba63c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429ba63c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429ba63c4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429ba63c4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429ba63c4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429ba63c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6329d065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f6329d065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f6329d065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f6329d065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6329d0650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6329d0650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d64c7acb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d64c7acb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f771bec39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f771bec39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f6329d0650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f6329d0650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f771bec3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f771bec3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d74bf265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fd74bf265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d74bf265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fd74bf265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fd74bf265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fd74bf265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fd74bf265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fd74bf265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429ba63c4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429ba63c4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f80a62b13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f80a62b13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80a62b13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f80a62b13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f80a62b13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f80a62b13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f80a62b13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f80a62b13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f80a62b13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f80a62b13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80a62b13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f80a62b13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80a62b13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f80a62b13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fd607b0ea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fd607b0ea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f80a62b13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f80a62b13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f80a62b13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f80a62b13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f80a62b13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f80a62b13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f80a62b13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f80a62b13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f80a62b13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f80a62b13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f70a4ebb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f70a4ebb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fda693e92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fda693e92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fda693e9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fda693e9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fda693e92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fda693e92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f60de9b006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f60de9b00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fd74bf265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fd74bf265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fd37623d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fd37623d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fd74bf2652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fd74bf265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fd37623d1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fd37623d1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fd74bf265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fd74bf2652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fd37623d1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fd37623d1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fd74bf2652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fd74bf265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fd74bf265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fd74bf265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fd74bf2652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fd74bf265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fd74bf265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fd74bf265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60de9b006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f60de9b00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fd61ec5617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fd61ec561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fd61ec5617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fd61ec561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60de9b006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60de9b00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f60de9b006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f60de9b00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f6110dd74a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f6110dd74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1.png"/><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www.linkedin.com/in/fatma-al-hussein/" TargetMode="External"/><Relationship Id="rId4" Type="http://schemas.openxmlformats.org/officeDocument/2006/relationships/image" Target="../media/image36.png"/><Relationship Id="rId5" Type="http://schemas.openxmlformats.org/officeDocument/2006/relationships/hyperlink" Target="https://www.linkedin.com/in/marina-ashraf-179099171/" TargetMode="External"/><Relationship Id="rId6" Type="http://schemas.openxmlformats.org/officeDocument/2006/relationships/hyperlink" Target="https://www.linkedin.com/in/rodynaelshemy/" TargetMode="External"/><Relationship Id="rId7" Type="http://schemas.openxmlformats.org/officeDocument/2006/relationships/hyperlink" Target="https://www.linkedin.com/in/sayed-mohamed-82045817a/" TargetMode="External"/><Relationship Id="rId8" Type="http://schemas.openxmlformats.org/officeDocument/2006/relationships/hyperlink" Target="https://www.linkedin.com/in/israa-khaled-3011/"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Oswald"/>
                <a:ea typeface="Oswald"/>
                <a:cs typeface="Oswald"/>
                <a:sym typeface="Oswald"/>
              </a:rPr>
              <a:t>SAKILA</a:t>
            </a:r>
            <a:endParaRPr>
              <a:solidFill>
                <a:schemeClr val="lt1"/>
              </a:solidFill>
              <a:latin typeface="Oswald"/>
              <a:ea typeface="Oswald"/>
              <a:cs typeface="Oswald"/>
              <a:sym typeface="Oswald"/>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CCCCCC"/>
                </a:solidFill>
                <a:latin typeface="Oswald"/>
                <a:ea typeface="Oswald"/>
                <a:cs typeface="Oswald"/>
                <a:sym typeface="Oswald"/>
              </a:rPr>
              <a:t>Rent Your Favorite Movie</a:t>
            </a:r>
            <a:endParaRPr>
              <a:solidFill>
                <a:srgbClr val="CCCCCC"/>
              </a:solidFill>
              <a:latin typeface="Oswald"/>
              <a:ea typeface="Oswald"/>
              <a:cs typeface="Oswald"/>
              <a:sym typeface="Oswald"/>
            </a:endParaRPr>
          </a:p>
        </p:txBody>
      </p:sp>
      <p:pic>
        <p:nvPicPr>
          <p:cNvPr id="56" name="Google Shape;56;p13"/>
          <p:cNvPicPr preferRelativeResize="0"/>
          <p:nvPr/>
        </p:nvPicPr>
        <p:blipFill>
          <a:blip r:embed="rId3">
            <a:alphaModFix/>
          </a:blip>
          <a:stretch>
            <a:fillRect/>
          </a:stretch>
        </p:blipFill>
        <p:spPr>
          <a:xfrm>
            <a:off x="-1118050" y="-894700"/>
            <a:ext cx="3466450" cy="3466450"/>
          </a:xfrm>
          <a:prstGeom prst="rect">
            <a:avLst/>
          </a:prstGeom>
          <a:noFill/>
          <a:ln>
            <a:noFill/>
          </a:ln>
        </p:spPr>
      </p:pic>
      <p:pic>
        <p:nvPicPr>
          <p:cNvPr id="57" name="Google Shape;57;p13"/>
          <p:cNvPicPr preferRelativeResize="0"/>
          <p:nvPr/>
        </p:nvPicPr>
        <p:blipFill>
          <a:blip r:embed="rId4">
            <a:alphaModFix/>
          </a:blip>
          <a:stretch>
            <a:fillRect/>
          </a:stretch>
        </p:blipFill>
        <p:spPr>
          <a:xfrm rot="-1503303">
            <a:off x="256426" y="3333471"/>
            <a:ext cx="1506248" cy="1506237"/>
          </a:xfrm>
          <a:prstGeom prst="rect">
            <a:avLst/>
          </a:prstGeom>
          <a:noFill/>
          <a:ln>
            <a:noFill/>
          </a:ln>
        </p:spPr>
      </p:pic>
      <p:pic>
        <p:nvPicPr>
          <p:cNvPr id="58" name="Google Shape;58;p13"/>
          <p:cNvPicPr preferRelativeResize="0"/>
          <p:nvPr/>
        </p:nvPicPr>
        <p:blipFill>
          <a:blip r:embed="rId3">
            <a:alphaModFix/>
          </a:blip>
          <a:stretch>
            <a:fillRect/>
          </a:stretch>
        </p:blipFill>
        <p:spPr>
          <a:xfrm>
            <a:off x="6750075" y="2527950"/>
            <a:ext cx="3466450" cy="3466450"/>
          </a:xfrm>
          <a:prstGeom prst="rect">
            <a:avLst/>
          </a:prstGeom>
          <a:noFill/>
          <a:ln>
            <a:noFill/>
          </a:ln>
        </p:spPr>
      </p:pic>
      <p:pic>
        <p:nvPicPr>
          <p:cNvPr id="59" name="Google Shape;59;p13"/>
          <p:cNvPicPr preferRelativeResize="0"/>
          <p:nvPr/>
        </p:nvPicPr>
        <p:blipFill>
          <a:blip r:embed="rId5">
            <a:alphaModFix/>
          </a:blip>
          <a:stretch>
            <a:fillRect/>
          </a:stretch>
        </p:blipFill>
        <p:spPr>
          <a:xfrm flipH="1" rot="-5400000">
            <a:off x="7275625" y="195050"/>
            <a:ext cx="1556675" cy="1556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230925"/>
            <a:ext cx="8520600" cy="56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3.	Data Enrichment (Cont.)</a:t>
            </a:r>
            <a:endParaRPr sz="2020">
              <a:latin typeface="Tahoma"/>
              <a:ea typeface="Tahoma"/>
              <a:cs typeface="Tahoma"/>
              <a:sym typeface="Tahoma"/>
            </a:endParaRPr>
          </a:p>
        </p:txBody>
      </p:sp>
      <p:sp>
        <p:nvSpPr>
          <p:cNvPr id="116" name="Google Shape;116;p22"/>
          <p:cNvSpPr txBox="1"/>
          <p:nvPr>
            <p:ph idx="1" type="body"/>
          </p:nvPr>
        </p:nvSpPr>
        <p:spPr>
          <a:xfrm>
            <a:off x="311700" y="867225"/>
            <a:ext cx="8520600" cy="3657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200"/>
          </a:p>
          <a:p>
            <a:pPr indent="0" lvl="0" marL="0" rtl="0" algn="l">
              <a:spcBef>
                <a:spcPts val="1200"/>
              </a:spcBef>
              <a:spcAft>
                <a:spcPts val="0"/>
              </a:spcAft>
              <a:buClr>
                <a:schemeClr val="dk1"/>
              </a:buClr>
              <a:buSzPts val="1100"/>
              <a:buFont typeface="Arial"/>
              <a:buNone/>
            </a:pPr>
            <a:r>
              <a:t/>
            </a:r>
            <a:endParaRPr b="1" sz="1100">
              <a:solidFill>
                <a:schemeClr val="dk1"/>
              </a:solidFill>
            </a:endParaRPr>
          </a:p>
          <a:p>
            <a:pPr indent="0" lvl="0" marL="457200" rtl="0" algn="l">
              <a:spcBef>
                <a:spcPts val="1200"/>
              </a:spcBef>
              <a:spcAft>
                <a:spcPts val="0"/>
              </a:spcAft>
              <a:buNone/>
            </a:pPr>
            <a:r>
              <a:t/>
            </a:r>
            <a:endParaRPr b="1" sz="1200">
              <a:solidFill>
                <a:schemeClr val="dk1"/>
              </a:solidFill>
            </a:endParaRPr>
          </a:p>
          <a:p>
            <a:pPr indent="0" lvl="0" marL="0" rtl="0" algn="l">
              <a:spcBef>
                <a:spcPts val="1200"/>
              </a:spcBef>
              <a:spcAft>
                <a:spcPts val="1200"/>
              </a:spcAft>
              <a:buNone/>
            </a:pPr>
            <a:r>
              <a:t/>
            </a:r>
            <a:endParaRPr/>
          </a:p>
        </p:txBody>
      </p:sp>
      <p:pic>
        <p:nvPicPr>
          <p:cNvPr id="117" name="Google Shape;117;p22"/>
          <p:cNvPicPr preferRelativeResize="0"/>
          <p:nvPr/>
        </p:nvPicPr>
        <p:blipFill rotWithShape="1">
          <a:blip r:embed="rId3">
            <a:alphaModFix/>
          </a:blip>
          <a:srcRect b="0" l="991" r="1836" t="0"/>
          <a:stretch/>
        </p:blipFill>
        <p:spPr>
          <a:xfrm>
            <a:off x="566175" y="867225"/>
            <a:ext cx="8187952" cy="3773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230925"/>
            <a:ext cx="8520600" cy="56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4</a:t>
            </a:r>
            <a:r>
              <a:rPr lang="en" sz="2020">
                <a:latin typeface="Tahoma"/>
                <a:ea typeface="Tahoma"/>
                <a:cs typeface="Tahoma"/>
                <a:sym typeface="Tahoma"/>
              </a:rPr>
              <a:t>.	Data Cleansing and Validation</a:t>
            </a:r>
            <a:endParaRPr sz="2020">
              <a:latin typeface="Tahoma"/>
              <a:ea typeface="Tahoma"/>
              <a:cs typeface="Tahoma"/>
              <a:sym typeface="Tahoma"/>
            </a:endParaRPr>
          </a:p>
        </p:txBody>
      </p:sp>
      <p:sp>
        <p:nvSpPr>
          <p:cNvPr id="123" name="Google Shape;123;p23"/>
          <p:cNvSpPr txBox="1"/>
          <p:nvPr>
            <p:ph idx="1" type="body"/>
          </p:nvPr>
        </p:nvSpPr>
        <p:spPr>
          <a:xfrm>
            <a:off x="311700" y="867225"/>
            <a:ext cx="8520600" cy="3657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sz="1200">
                <a:latin typeface="Tahoma"/>
                <a:ea typeface="Tahoma"/>
                <a:cs typeface="Tahoma"/>
                <a:sym typeface="Tahoma"/>
              </a:rPr>
              <a:t>In this section, we utilized SQL to identify and handle null values effectively. For instance, the Rental table was intended to contain data exclusively from 2005, yet some entries had rental dates from 2006 and corresponding null return dates. These rows were deleted to maintain data integrity. Additionally, the district column in the Address table was found to be empty, leading to its removal. We also dropped the last_update column from each table as it was not relevant for further analysis. Below is a sample of the SQL code we used.</a:t>
            </a:r>
            <a:endParaRPr b="1" sz="1300">
              <a:latin typeface="Tahoma"/>
              <a:ea typeface="Tahoma"/>
              <a:cs typeface="Tahoma"/>
              <a:sym typeface="Tahoma"/>
            </a:endParaRPr>
          </a:p>
          <a:p>
            <a:pPr indent="0" lvl="0" marL="0" rtl="0" algn="l">
              <a:spcBef>
                <a:spcPts val="1200"/>
              </a:spcBef>
              <a:spcAft>
                <a:spcPts val="1200"/>
              </a:spcAft>
              <a:buNone/>
            </a:pPr>
            <a:r>
              <a:t/>
            </a:r>
            <a:endParaRPr/>
          </a:p>
        </p:txBody>
      </p:sp>
      <p:pic>
        <p:nvPicPr>
          <p:cNvPr id="124" name="Google Shape;124;p23"/>
          <p:cNvPicPr preferRelativeResize="0"/>
          <p:nvPr/>
        </p:nvPicPr>
        <p:blipFill>
          <a:blip r:embed="rId3">
            <a:alphaModFix/>
          </a:blip>
          <a:stretch>
            <a:fillRect/>
          </a:stretch>
        </p:blipFill>
        <p:spPr>
          <a:xfrm>
            <a:off x="351750" y="2441800"/>
            <a:ext cx="8404352" cy="176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891"/>
              <a:buFont typeface="Arial"/>
              <a:buNone/>
            </a:pPr>
            <a:r>
              <a:rPr lang="en" sz="2000">
                <a:latin typeface="Tahoma"/>
                <a:ea typeface="Tahoma"/>
                <a:cs typeface="Tahoma"/>
                <a:sym typeface="Tahoma"/>
              </a:rPr>
              <a:t>5. </a:t>
            </a:r>
            <a:r>
              <a:rPr lang="en" sz="2000">
                <a:latin typeface="Tahoma"/>
                <a:ea typeface="Tahoma"/>
                <a:cs typeface="Tahoma"/>
                <a:sym typeface="Tahoma"/>
              </a:rPr>
              <a:t>Data Warehouse</a:t>
            </a:r>
            <a:r>
              <a:rPr lang="en" sz="2000">
                <a:latin typeface="Tahoma"/>
                <a:ea typeface="Tahoma"/>
                <a:cs typeface="Tahoma"/>
                <a:sym typeface="Tahoma"/>
              </a:rPr>
              <a:t> Design</a:t>
            </a:r>
            <a:endParaRPr sz="2000">
              <a:latin typeface="Tahoma"/>
              <a:ea typeface="Tahoma"/>
              <a:cs typeface="Tahoma"/>
              <a:sym typeface="Tahoma"/>
            </a:endParaRPr>
          </a:p>
        </p:txBody>
      </p:sp>
      <p:sp>
        <p:nvSpPr>
          <p:cNvPr id="130" name="Google Shape;130;p24"/>
          <p:cNvSpPr txBox="1"/>
          <p:nvPr>
            <p:ph idx="1" type="body"/>
          </p:nvPr>
        </p:nvSpPr>
        <p:spPr>
          <a:xfrm>
            <a:off x="311700" y="941525"/>
            <a:ext cx="8520600" cy="3858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Font typeface="Tahoma"/>
              <a:buChar char="●"/>
            </a:pPr>
            <a:r>
              <a:rPr lang="en" sz="1200">
                <a:latin typeface="Tahoma"/>
                <a:ea typeface="Tahoma"/>
                <a:cs typeface="Tahoma"/>
                <a:sym typeface="Tahoma"/>
              </a:rPr>
              <a:t>We applied data modeling concepts to develop a snowflake schema for our Data Warehouse.</a:t>
            </a:r>
            <a:endParaRPr sz="1200">
              <a:latin typeface="Tahoma"/>
              <a:ea typeface="Tahoma"/>
              <a:cs typeface="Tahoma"/>
              <a:sym typeface="Tahoma"/>
            </a:endParaRPr>
          </a:p>
          <a:p>
            <a:pPr indent="-304800" lvl="0" marL="457200" rtl="0" algn="l">
              <a:spcBef>
                <a:spcPts val="0"/>
              </a:spcBef>
              <a:spcAft>
                <a:spcPts val="0"/>
              </a:spcAft>
              <a:buClr>
                <a:schemeClr val="dk1"/>
              </a:buClr>
              <a:buSzPts val="1200"/>
              <a:buFont typeface="Tahoma"/>
              <a:buChar char="●"/>
            </a:pPr>
            <a:r>
              <a:rPr lang="en" sz="1200">
                <a:latin typeface="Tahoma"/>
                <a:ea typeface="Tahoma"/>
                <a:cs typeface="Tahoma"/>
                <a:sym typeface="Tahoma"/>
              </a:rPr>
              <a:t>The main tables included in this schema are FactRental, DimDate, DimCustomer, DimFilm, FilmActor, DimStaff,and DimStore.</a:t>
            </a:r>
            <a:endParaRPr sz="1200">
              <a:latin typeface="Tahoma"/>
              <a:ea typeface="Tahoma"/>
              <a:cs typeface="Tahoma"/>
              <a:sym typeface="Tahoma"/>
            </a:endParaRPr>
          </a:p>
          <a:p>
            <a:pPr indent="-304800" lvl="0" marL="457200" rtl="0" algn="l">
              <a:spcBef>
                <a:spcPts val="0"/>
              </a:spcBef>
              <a:spcAft>
                <a:spcPts val="0"/>
              </a:spcAft>
              <a:buClr>
                <a:schemeClr val="dk1"/>
              </a:buClr>
              <a:buSzPts val="1200"/>
              <a:buFont typeface="Tahoma"/>
              <a:buChar char="●"/>
            </a:pPr>
            <a:r>
              <a:rPr lang="en" sz="1200">
                <a:latin typeface="Tahoma"/>
                <a:ea typeface="Tahoma"/>
                <a:cs typeface="Tahoma"/>
                <a:sym typeface="Tahoma"/>
              </a:rPr>
              <a:t>This design approach ensures efficient data storage, retrieval, and reporting.</a:t>
            </a:r>
            <a:endParaRPr sz="1200">
              <a:latin typeface="Tahoma"/>
              <a:ea typeface="Tahoma"/>
              <a:cs typeface="Tahoma"/>
              <a:sym typeface="Tahoma"/>
            </a:endParaRPr>
          </a:p>
          <a:p>
            <a:pPr indent="-304800" lvl="0" marL="457200" rtl="0" algn="l">
              <a:spcBef>
                <a:spcPts val="0"/>
              </a:spcBef>
              <a:spcAft>
                <a:spcPts val="0"/>
              </a:spcAft>
              <a:buClr>
                <a:schemeClr val="dk1"/>
              </a:buClr>
              <a:buSzPts val="1200"/>
              <a:buFont typeface="Tahoma"/>
              <a:buChar char="●"/>
            </a:pPr>
            <a:r>
              <a:rPr lang="en" sz="1200">
                <a:latin typeface="Tahoma"/>
                <a:ea typeface="Tahoma"/>
                <a:cs typeface="Tahoma"/>
                <a:sym typeface="Tahoma"/>
              </a:rPr>
              <a:t>It provides a robust foundation for advanced analytics.</a:t>
            </a:r>
            <a:endParaRPr sz="1200">
              <a:latin typeface="Tahoma"/>
              <a:ea typeface="Tahoma"/>
              <a:cs typeface="Tahoma"/>
              <a:sym typeface="Tahoma"/>
            </a:endParaRPr>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b="1" sz="1500">
              <a:solidFill>
                <a:schemeClr val="dk1"/>
              </a:solidFill>
            </a:endParaRPr>
          </a:p>
        </p:txBody>
      </p:sp>
      <p:pic>
        <p:nvPicPr>
          <p:cNvPr id="131" name="Google Shape;131;p24"/>
          <p:cNvPicPr preferRelativeResize="0"/>
          <p:nvPr/>
        </p:nvPicPr>
        <p:blipFill rotWithShape="1">
          <a:blip r:embed="rId3">
            <a:alphaModFix/>
          </a:blip>
          <a:srcRect b="0" l="10603" r="4908" t="0"/>
          <a:stretch/>
        </p:blipFill>
        <p:spPr>
          <a:xfrm>
            <a:off x="1567075" y="2217025"/>
            <a:ext cx="5951026" cy="258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891"/>
              <a:buFont typeface="Arial"/>
              <a:buNone/>
            </a:pPr>
            <a:r>
              <a:rPr lang="en" sz="2000">
                <a:latin typeface="Tahoma"/>
                <a:ea typeface="Tahoma"/>
                <a:cs typeface="Tahoma"/>
                <a:sym typeface="Tahoma"/>
              </a:rPr>
              <a:t>6</a:t>
            </a:r>
            <a:r>
              <a:rPr lang="en" sz="2000">
                <a:latin typeface="Tahoma"/>
                <a:ea typeface="Tahoma"/>
                <a:cs typeface="Tahoma"/>
                <a:sym typeface="Tahoma"/>
              </a:rPr>
              <a:t>. Data Warehouse Implementation</a:t>
            </a:r>
            <a:endParaRPr sz="2000">
              <a:latin typeface="Tahoma"/>
              <a:ea typeface="Tahoma"/>
              <a:cs typeface="Tahoma"/>
              <a:sym typeface="Tahoma"/>
            </a:endParaRPr>
          </a:p>
        </p:txBody>
      </p:sp>
      <p:sp>
        <p:nvSpPr>
          <p:cNvPr id="137" name="Google Shape;137;p25"/>
          <p:cNvSpPr txBox="1"/>
          <p:nvPr>
            <p:ph idx="1" type="body"/>
          </p:nvPr>
        </p:nvSpPr>
        <p:spPr>
          <a:xfrm>
            <a:off x="311700" y="865325"/>
            <a:ext cx="8520600" cy="3927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latin typeface="Tahoma"/>
                <a:ea typeface="Tahoma"/>
                <a:cs typeface="Tahoma"/>
                <a:sym typeface="Tahoma"/>
              </a:rPr>
              <a:t>In this section, we began by creating an empty dataset in SSMS consisting of the DWH tables from our designed model. We ensured that the data types for each column matched those in the original dataset to prevent errors during the data population process in the subsequent steps. Below is a code sample of the DWH creation.</a:t>
            </a:r>
            <a:endParaRPr sz="1200">
              <a:latin typeface="Tahoma"/>
              <a:ea typeface="Tahoma"/>
              <a:cs typeface="Tahoma"/>
              <a:sym typeface="Tahoma"/>
            </a:endParaRPr>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b="1" sz="1500">
              <a:solidFill>
                <a:schemeClr val="dk1"/>
              </a:solidFill>
            </a:endParaRPr>
          </a:p>
        </p:txBody>
      </p:sp>
      <p:pic>
        <p:nvPicPr>
          <p:cNvPr id="138" name="Google Shape;138;p25"/>
          <p:cNvPicPr preferRelativeResize="0"/>
          <p:nvPr/>
        </p:nvPicPr>
        <p:blipFill rotWithShape="1">
          <a:blip r:embed="rId3">
            <a:alphaModFix/>
          </a:blip>
          <a:srcRect b="0" l="0" r="17348" t="0"/>
          <a:stretch/>
        </p:blipFill>
        <p:spPr>
          <a:xfrm>
            <a:off x="793225" y="1774825"/>
            <a:ext cx="7557552" cy="301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891"/>
              <a:buFont typeface="Arial"/>
              <a:buNone/>
            </a:pPr>
            <a:r>
              <a:rPr lang="en" sz="2000">
                <a:latin typeface="Tahoma"/>
                <a:ea typeface="Tahoma"/>
                <a:cs typeface="Tahoma"/>
                <a:sym typeface="Tahoma"/>
              </a:rPr>
              <a:t>6. Data Warehouse Implementation (Cont.)</a:t>
            </a:r>
            <a:endParaRPr sz="2000">
              <a:latin typeface="Tahoma"/>
              <a:ea typeface="Tahoma"/>
              <a:cs typeface="Tahoma"/>
              <a:sym typeface="Tahoma"/>
            </a:endParaRPr>
          </a:p>
        </p:txBody>
      </p:sp>
      <p:sp>
        <p:nvSpPr>
          <p:cNvPr id="144" name="Google Shape;144;p26"/>
          <p:cNvSpPr txBox="1"/>
          <p:nvPr>
            <p:ph idx="1" type="body"/>
          </p:nvPr>
        </p:nvSpPr>
        <p:spPr>
          <a:xfrm>
            <a:off x="311700" y="865325"/>
            <a:ext cx="8520600" cy="3927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b="1" sz="1500">
              <a:solidFill>
                <a:schemeClr val="dk1"/>
              </a:solidFill>
            </a:endParaRPr>
          </a:p>
        </p:txBody>
      </p:sp>
      <p:pic>
        <p:nvPicPr>
          <p:cNvPr id="145" name="Google Shape;145;p26"/>
          <p:cNvPicPr preferRelativeResize="0"/>
          <p:nvPr/>
        </p:nvPicPr>
        <p:blipFill rotWithShape="1">
          <a:blip r:embed="rId3">
            <a:alphaModFix/>
          </a:blip>
          <a:srcRect b="0" l="0" r="10193" t="0"/>
          <a:stretch/>
        </p:blipFill>
        <p:spPr>
          <a:xfrm>
            <a:off x="465850" y="1477225"/>
            <a:ext cx="8212300" cy="270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891"/>
              <a:buFont typeface="Arial"/>
              <a:buNone/>
            </a:pPr>
            <a:r>
              <a:rPr lang="en" sz="2000">
                <a:latin typeface="Tahoma"/>
                <a:ea typeface="Tahoma"/>
                <a:cs typeface="Tahoma"/>
                <a:sym typeface="Tahoma"/>
              </a:rPr>
              <a:t>6. Data Warehouse Implementation (Cont.)</a:t>
            </a:r>
            <a:endParaRPr sz="2000">
              <a:latin typeface="Tahoma"/>
              <a:ea typeface="Tahoma"/>
              <a:cs typeface="Tahoma"/>
              <a:sym typeface="Tahoma"/>
            </a:endParaRPr>
          </a:p>
        </p:txBody>
      </p:sp>
      <p:sp>
        <p:nvSpPr>
          <p:cNvPr id="151" name="Google Shape;151;p27"/>
          <p:cNvSpPr txBox="1"/>
          <p:nvPr>
            <p:ph idx="1" type="body"/>
          </p:nvPr>
        </p:nvSpPr>
        <p:spPr>
          <a:xfrm>
            <a:off x="311700" y="865325"/>
            <a:ext cx="8520600" cy="3927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b="1" sz="1500">
              <a:solidFill>
                <a:schemeClr val="dk1"/>
              </a:solidFill>
            </a:endParaRPr>
          </a:p>
        </p:txBody>
      </p:sp>
      <p:pic>
        <p:nvPicPr>
          <p:cNvPr id="152" name="Google Shape;152;p27"/>
          <p:cNvPicPr preferRelativeResize="0"/>
          <p:nvPr/>
        </p:nvPicPr>
        <p:blipFill rotWithShape="1">
          <a:blip r:embed="rId3">
            <a:alphaModFix/>
          </a:blip>
          <a:srcRect b="0" l="0" r="10193" t="0"/>
          <a:stretch/>
        </p:blipFill>
        <p:spPr>
          <a:xfrm>
            <a:off x="465850" y="1477225"/>
            <a:ext cx="8212300" cy="2703200"/>
          </a:xfrm>
          <a:prstGeom prst="rect">
            <a:avLst/>
          </a:prstGeom>
          <a:noFill/>
          <a:ln>
            <a:noFill/>
          </a:ln>
        </p:spPr>
      </p:pic>
      <p:pic>
        <p:nvPicPr>
          <p:cNvPr id="153" name="Google Shape;153;p27"/>
          <p:cNvPicPr preferRelativeResize="0"/>
          <p:nvPr/>
        </p:nvPicPr>
        <p:blipFill rotWithShape="1">
          <a:blip r:embed="rId4">
            <a:alphaModFix/>
          </a:blip>
          <a:srcRect b="0" l="0" r="11378" t="0"/>
          <a:stretch/>
        </p:blipFill>
        <p:spPr>
          <a:xfrm>
            <a:off x="520413" y="1285775"/>
            <a:ext cx="8103176" cy="308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891"/>
              <a:buFont typeface="Arial"/>
              <a:buNone/>
            </a:pPr>
            <a:r>
              <a:rPr lang="en" sz="2000">
                <a:latin typeface="Tahoma"/>
                <a:ea typeface="Tahoma"/>
                <a:cs typeface="Tahoma"/>
                <a:sym typeface="Tahoma"/>
              </a:rPr>
              <a:t>6. Data Warehouse Implementation (Cont.)</a:t>
            </a:r>
            <a:endParaRPr sz="2000">
              <a:latin typeface="Tahoma"/>
              <a:ea typeface="Tahoma"/>
              <a:cs typeface="Tahoma"/>
              <a:sym typeface="Tahoma"/>
            </a:endParaRPr>
          </a:p>
        </p:txBody>
      </p:sp>
      <p:sp>
        <p:nvSpPr>
          <p:cNvPr id="159" name="Google Shape;159;p28"/>
          <p:cNvSpPr txBox="1"/>
          <p:nvPr>
            <p:ph idx="1" type="body"/>
          </p:nvPr>
        </p:nvSpPr>
        <p:spPr>
          <a:xfrm>
            <a:off x="311700" y="865325"/>
            <a:ext cx="8520600" cy="3927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00">
                <a:latin typeface="Tahoma"/>
                <a:ea typeface="Tahoma"/>
                <a:cs typeface="Tahoma"/>
                <a:sym typeface="Tahoma"/>
              </a:rPr>
              <a:t>After creating the empty dataset, we began populating it using the SSIS tool. The process unfolded as follows:</a:t>
            </a:r>
            <a:endParaRPr sz="1100">
              <a:latin typeface="Tahoma"/>
              <a:ea typeface="Tahoma"/>
              <a:cs typeface="Tahoma"/>
              <a:sym typeface="Tahoma"/>
            </a:endParaRPr>
          </a:p>
          <a:p>
            <a:pPr indent="-298450" lvl="0" marL="457200" rtl="0" algn="l">
              <a:spcBef>
                <a:spcPts val="1200"/>
              </a:spcBef>
              <a:spcAft>
                <a:spcPts val="0"/>
              </a:spcAft>
              <a:buClr>
                <a:schemeClr val="dk1"/>
              </a:buClr>
              <a:buSzPts val="1100"/>
              <a:buChar char="●"/>
            </a:pPr>
            <a:r>
              <a:rPr b="1" lang="en" sz="1100">
                <a:solidFill>
                  <a:schemeClr val="dk1"/>
                </a:solidFill>
                <a:latin typeface="Tahoma"/>
                <a:ea typeface="Tahoma"/>
                <a:cs typeface="Tahoma"/>
                <a:sym typeface="Tahoma"/>
              </a:rPr>
              <a:t>Column Analysis:</a:t>
            </a:r>
            <a:r>
              <a:rPr lang="en" sz="1100">
                <a:latin typeface="Tahoma"/>
                <a:ea typeface="Tahoma"/>
                <a:cs typeface="Tahoma"/>
                <a:sym typeface="Tahoma"/>
              </a:rPr>
              <a:t> We reviewed the columns of each empty table in our DWH, comparing them with the original </a:t>
            </a:r>
            <a:r>
              <a:rPr lang="en" sz="1100">
                <a:latin typeface="Tahoma"/>
                <a:ea typeface="Tahoma"/>
                <a:cs typeface="Tahoma"/>
                <a:sym typeface="Tahoma"/>
              </a:rPr>
              <a:t>dataset</a:t>
            </a:r>
            <a:r>
              <a:rPr lang="en" sz="1100">
                <a:latin typeface="Tahoma"/>
                <a:ea typeface="Tahoma"/>
                <a:cs typeface="Tahoma"/>
                <a:sym typeface="Tahoma"/>
              </a:rPr>
              <a:t> structure. We carefully considered how to align these structures and identified the necessary join statements to ensure that all required values were included without omission.</a:t>
            </a:r>
            <a:endParaRPr sz="1100">
              <a:latin typeface="Tahoma"/>
              <a:ea typeface="Tahoma"/>
              <a:cs typeface="Tahoma"/>
              <a:sym typeface="Tahoma"/>
            </a:endParaRPr>
          </a:p>
          <a:p>
            <a:pPr indent="-298450" lvl="0" marL="457200" rtl="0" algn="l">
              <a:spcBef>
                <a:spcPts val="0"/>
              </a:spcBef>
              <a:spcAft>
                <a:spcPts val="0"/>
              </a:spcAft>
              <a:buClr>
                <a:schemeClr val="dk1"/>
              </a:buClr>
              <a:buSzPts val="1100"/>
              <a:buChar char="●"/>
            </a:pPr>
            <a:r>
              <a:rPr b="1" lang="en" sz="1100">
                <a:solidFill>
                  <a:schemeClr val="dk1"/>
                </a:solidFill>
                <a:latin typeface="Tahoma"/>
                <a:ea typeface="Tahoma"/>
                <a:cs typeface="Tahoma"/>
                <a:sym typeface="Tahoma"/>
              </a:rPr>
              <a:t>SQL Validation:</a:t>
            </a:r>
            <a:r>
              <a:rPr lang="en" sz="1100">
                <a:solidFill>
                  <a:schemeClr val="dk1"/>
                </a:solidFill>
                <a:latin typeface="Tahoma"/>
                <a:ea typeface="Tahoma"/>
                <a:cs typeface="Tahoma"/>
                <a:sym typeface="Tahoma"/>
              </a:rPr>
              <a:t> </a:t>
            </a:r>
            <a:r>
              <a:rPr lang="en" sz="1100">
                <a:latin typeface="Tahoma"/>
                <a:ea typeface="Tahoma"/>
                <a:cs typeface="Tahoma"/>
                <a:sym typeface="Tahoma"/>
              </a:rPr>
              <a:t>We tested the SQL statements on SSMS to ensure they would correctly achieve the desired table structures before implementing them in SSIS.</a:t>
            </a:r>
            <a:endParaRPr sz="1100">
              <a:latin typeface="Tahoma"/>
              <a:ea typeface="Tahoma"/>
              <a:cs typeface="Tahoma"/>
              <a:sym typeface="Tahoma"/>
            </a:endParaRPr>
          </a:p>
          <a:p>
            <a:pPr indent="-298450" lvl="0" marL="457200" rtl="0" algn="l">
              <a:spcBef>
                <a:spcPts val="0"/>
              </a:spcBef>
              <a:spcAft>
                <a:spcPts val="0"/>
              </a:spcAft>
              <a:buClr>
                <a:schemeClr val="dk1"/>
              </a:buClr>
              <a:buSzPts val="1100"/>
              <a:buChar char="●"/>
            </a:pPr>
            <a:r>
              <a:rPr b="1" lang="en" sz="1100">
                <a:solidFill>
                  <a:schemeClr val="dk1"/>
                </a:solidFill>
                <a:latin typeface="Tahoma"/>
                <a:ea typeface="Tahoma"/>
                <a:cs typeface="Tahoma"/>
                <a:sym typeface="Tahoma"/>
              </a:rPr>
              <a:t>Data Flow Task Creation:</a:t>
            </a:r>
            <a:r>
              <a:rPr lang="en" sz="1100">
                <a:solidFill>
                  <a:schemeClr val="dk1"/>
                </a:solidFill>
                <a:latin typeface="Tahoma"/>
                <a:ea typeface="Tahoma"/>
                <a:cs typeface="Tahoma"/>
                <a:sym typeface="Tahoma"/>
              </a:rPr>
              <a:t> </a:t>
            </a:r>
            <a:r>
              <a:rPr lang="en" sz="1100">
                <a:latin typeface="Tahoma"/>
                <a:ea typeface="Tahoma"/>
                <a:cs typeface="Tahoma"/>
                <a:sym typeface="Tahoma"/>
              </a:rPr>
              <a:t>We opened SSIS and created a Data Flow Task for each table in the DWH.</a:t>
            </a:r>
            <a:endParaRPr sz="1100">
              <a:latin typeface="Tahoma"/>
              <a:ea typeface="Tahoma"/>
              <a:cs typeface="Tahoma"/>
              <a:sym typeface="Tahoma"/>
            </a:endParaRPr>
          </a:p>
          <a:p>
            <a:pPr indent="-298450" lvl="0" marL="457200" rtl="0" algn="l">
              <a:spcBef>
                <a:spcPts val="0"/>
              </a:spcBef>
              <a:spcAft>
                <a:spcPts val="0"/>
              </a:spcAft>
              <a:buClr>
                <a:schemeClr val="dk1"/>
              </a:buClr>
              <a:buSzPts val="1100"/>
              <a:buChar char="●"/>
            </a:pPr>
            <a:r>
              <a:rPr b="1" lang="en" sz="1100">
                <a:solidFill>
                  <a:schemeClr val="dk1"/>
                </a:solidFill>
                <a:latin typeface="Tahoma"/>
                <a:ea typeface="Tahoma"/>
                <a:cs typeface="Tahoma"/>
                <a:sym typeface="Tahoma"/>
              </a:rPr>
              <a:t>Source and Destination Setup:</a:t>
            </a:r>
            <a:r>
              <a:rPr lang="en" sz="1100">
                <a:latin typeface="Tahoma"/>
                <a:ea typeface="Tahoma"/>
                <a:cs typeface="Tahoma"/>
                <a:sym typeface="Tahoma"/>
              </a:rPr>
              <a:t> Within each Data Flow Task, we selected OLE DB Source and Destination components. We ensured that the source data was extracted via SQL commands from the original dataset and that the destination correctly referred to the corresponding empty columns in the DWH.</a:t>
            </a:r>
            <a:endParaRPr sz="1100">
              <a:latin typeface="Tahoma"/>
              <a:ea typeface="Tahoma"/>
              <a:cs typeface="Tahoma"/>
              <a:sym typeface="Tahoma"/>
            </a:endParaRPr>
          </a:p>
          <a:p>
            <a:pPr indent="-298450" lvl="0" marL="457200" rtl="0" algn="l">
              <a:spcBef>
                <a:spcPts val="0"/>
              </a:spcBef>
              <a:spcAft>
                <a:spcPts val="0"/>
              </a:spcAft>
              <a:buClr>
                <a:schemeClr val="dk1"/>
              </a:buClr>
              <a:buSzPts val="1100"/>
              <a:buChar char="●"/>
            </a:pPr>
            <a:r>
              <a:rPr b="1" lang="en" sz="1100">
                <a:solidFill>
                  <a:schemeClr val="dk1"/>
                </a:solidFill>
                <a:latin typeface="Tahoma"/>
                <a:ea typeface="Tahoma"/>
                <a:cs typeface="Tahoma"/>
                <a:sym typeface="Tahoma"/>
              </a:rPr>
              <a:t>SQL Command Samples:</a:t>
            </a:r>
            <a:r>
              <a:rPr lang="en" sz="1100">
                <a:solidFill>
                  <a:schemeClr val="dk1"/>
                </a:solidFill>
                <a:latin typeface="Tahoma"/>
                <a:ea typeface="Tahoma"/>
                <a:cs typeface="Tahoma"/>
                <a:sym typeface="Tahoma"/>
              </a:rPr>
              <a:t> </a:t>
            </a:r>
            <a:r>
              <a:rPr lang="en" sz="1100">
                <a:latin typeface="Tahoma"/>
                <a:ea typeface="Tahoma"/>
                <a:cs typeface="Tahoma"/>
                <a:sym typeface="Tahoma"/>
              </a:rPr>
              <a:t>In the following slides, you will find samples of what’s written as a SQL commands in the OLE DB Source for each table, demonstrating how they were connected to the original database and used to populate the Data Warehouse.</a:t>
            </a:r>
            <a:endParaRPr sz="1100">
              <a:latin typeface="Tahoma"/>
              <a:ea typeface="Tahoma"/>
              <a:cs typeface="Tahoma"/>
              <a:sym typeface="Tahoma"/>
            </a:endParaRPr>
          </a:p>
          <a:p>
            <a:pPr indent="0" lvl="0" marL="457200" rtl="0" algn="l">
              <a:spcBef>
                <a:spcPts val="1200"/>
              </a:spcBef>
              <a:spcAft>
                <a:spcPts val="0"/>
              </a:spcAft>
              <a:buNone/>
            </a:pPr>
            <a:r>
              <a:t/>
            </a:r>
            <a:endParaRPr sz="1200"/>
          </a:p>
          <a:p>
            <a:pPr indent="0" lvl="0" marL="0" rtl="0" algn="l">
              <a:spcBef>
                <a:spcPts val="1200"/>
              </a:spcBef>
              <a:spcAft>
                <a:spcPts val="1200"/>
              </a:spcAft>
              <a:buNone/>
            </a:pPr>
            <a:r>
              <a:t/>
            </a:r>
            <a:endParaRPr b="1" sz="15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891"/>
              <a:buFont typeface="Arial"/>
              <a:buNone/>
            </a:pPr>
            <a:r>
              <a:rPr lang="en" sz="2000">
                <a:latin typeface="Tahoma"/>
                <a:ea typeface="Tahoma"/>
                <a:cs typeface="Tahoma"/>
                <a:sym typeface="Tahoma"/>
              </a:rPr>
              <a:t>6. Data Warehouse Implementation (Cont.)</a:t>
            </a:r>
            <a:endParaRPr sz="2000">
              <a:latin typeface="Tahoma"/>
              <a:ea typeface="Tahoma"/>
              <a:cs typeface="Tahoma"/>
              <a:sym typeface="Tahoma"/>
            </a:endParaRPr>
          </a:p>
        </p:txBody>
      </p:sp>
      <p:sp>
        <p:nvSpPr>
          <p:cNvPr id="165" name="Google Shape;165;p29"/>
          <p:cNvSpPr txBox="1"/>
          <p:nvPr>
            <p:ph idx="1" type="body"/>
          </p:nvPr>
        </p:nvSpPr>
        <p:spPr>
          <a:xfrm>
            <a:off x="311700" y="865325"/>
            <a:ext cx="8520600" cy="39270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Font typeface="Tahoma"/>
              <a:buChar char="●"/>
            </a:pPr>
            <a:r>
              <a:rPr lang="en" sz="1100">
                <a:latin typeface="Tahoma"/>
                <a:ea typeface="Tahoma"/>
                <a:cs typeface="Tahoma"/>
                <a:sym typeface="Tahoma"/>
              </a:rPr>
              <a:t>FilmActor Table Population:</a:t>
            </a:r>
            <a:endParaRPr sz="1100">
              <a:latin typeface="Tahoma"/>
              <a:ea typeface="Tahoma"/>
              <a:cs typeface="Tahoma"/>
              <a:sym typeface="Tahoma"/>
            </a:endParaRPr>
          </a:p>
          <a:p>
            <a:pPr indent="0" lvl="0" marL="457200" rtl="0" algn="l">
              <a:spcBef>
                <a:spcPts val="1200"/>
              </a:spcBef>
              <a:spcAft>
                <a:spcPts val="0"/>
              </a:spcAft>
              <a:buNone/>
            </a:pPr>
            <a:r>
              <a:t/>
            </a:r>
            <a:endParaRPr sz="1100"/>
          </a:p>
          <a:p>
            <a:pPr indent="0" lvl="0" marL="457200" rtl="0" algn="l">
              <a:spcBef>
                <a:spcPts val="1200"/>
              </a:spcBef>
              <a:spcAft>
                <a:spcPts val="0"/>
              </a:spcAft>
              <a:buNone/>
            </a:pPr>
            <a:r>
              <a:t/>
            </a:r>
            <a:endParaRPr sz="1200"/>
          </a:p>
          <a:p>
            <a:pPr indent="0" lvl="0" marL="0" rtl="0" algn="l">
              <a:spcBef>
                <a:spcPts val="1200"/>
              </a:spcBef>
              <a:spcAft>
                <a:spcPts val="0"/>
              </a:spcAft>
              <a:buNone/>
            </a:pPr>
            <a:r>
              <a:t/>
            </a:r>
            <a:endParaRPr b="1" sz="1500">
              <a:solidFill>
                <a:schemeClr val="dk1"/>
              </a:solidFill>
            </a:endParaRPr>
          </a:p>
          <a:p>
            <a:pPr indent="0" lvl="0" marL="0" rtl="0" algn="l">
              <a:spcBef>
                <a:spcPts val="1200"/>
              </a:spcBef>
              <a:spcAft>
                <a:spcPts val="0"/>
              </a:spcAft>
              <a:buNone/>
            </a:pPr>
            <a:r>
              <a:t/>
            </a:r>
            <a:endParaRPr b="1" sz="1500">
              <a:solidFill>
                <a:schemeClr val="dk1"/>
              </a:solidFill>
              <a:latin typeface="Tahoma"/>
              <a:ea typeface="Tahoma"/>
              <a:cs typeface="Tahoma"/>
              <a:sym typeface="Tahoma"/>
            </a:endParaRPr>
          </a:p>
          <a:p>
            <a:pPr indent="-298450" lvl="0" marL="457200" rtl="0" algn="l">
              <a:spcBef>
                <a:spcPts val="1200"/>
              </a:spcBef>
              <a:spcAft>
                <a:spcPts val="0"/>
              </a:spcAft>
              <a:buClr>
                <a:schemeClr val="dk1"/>
              </a:buClr>
              <a:buSzPts val="1100"/>
              <a:buFont typeface="Tahoma"/>
              <a:buChar char="●"/>
            </a:pPr>
            <a:r>
              <a:rPr lang="en" sz="1100">
                <a:latin typeface="Tahoma"/>
                <a:ea typeface="Tahoma"/>
                <a:cs typeface="Tahoma"/>
                <a:sym typeface="Tahoma"/>
              </a:rPr>
              <a:t>DimStaff Table Population:</a:t>
            </a:r>
            <a:endParaRPr sz="1100">
              <a:latin typeface="Tahoma"/>
              <a:ea typeface="Tahoma"/>
              <a:cs typeface="Tahoma"/>
              <a:sym typeface="Tahoma"/>
            </a:endParaRPr>
          </a:p>
          <a:p>
            <a:pPr indent="0" lvl="0" marL="0" rtl="0" algn="l">
              <a:spcBef>
                <a:spcPts val="1200"/>
              </a:spcBef>
              <a:spcAft>
                <a:spcPts val="1200"/>
              </a:spcAft>
              <a:buNone/>
            </a:pPr>
            <a:r>
              <a:t/>
            </a:r>
            <a:endParaRPr b="1" sz="1500">
              <a:solidFill>
                <a:schemeClr val="dk1"/>
              </a:solidFill>
            </a:endParaRPr>
          </a:p>
        </p:txBody>
      </p:sp>
      <p:pic>
        <p:nvPicPr>
          <p:cNvPr id="166" name="Google Shape;166;p29"/>
          <p:cNvPicPr preferRelativeResize="0"/>
          <p:nvPr/>
        </p:nvPicPr>
        <p:blipFill rotWithShape="1">
          <a:blip r:embed="rId3">
            <a:alphaModFix/>
          </a:blip>
          <a:srcRect b="39657" l="10809" r="0" t="0"/>
          <a:stretch/>
        </p:blipFill>
        <p:spPr>
          <a:xfrm>
            <a:off x="494075" y="1274300"/>
            <a:ext cx="8155876" cy="1113900"/>
          </a:xfrm>
          <a:prstGeom prst="rect">
            <a:avLst/>
          </a:prstGeom>
          <a:noFill/>
          <a:ln>
            <a:noFill/>
          </a:ln>
        </p:spPr>
      </p:pic>
      <p:pic>
        <p:nvPicPr>
          <p:cNvPr id="167" name="Google Shape;167;p29"/>
          <p:cNvPicPr preferRelativeResize="0"/>
          <p:nvPr/>
        </p:nvPicPr>
        <p:blipFill rotWithShape="1">
          <a:blip r:embed="rId4">
            <a:alphaModFix/>
          </a:blip>
          <a:srcRect b="0" l="10809" r="0" t="0"/>
          <a:stretch/>
        </p:blipFill>
        <p:spPr>
          <a:xfrm>
            <a:off x="494075" y="3179250"/>
            <a:ext cx="8155876" cy="154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891"/>
              <a:buFont typeface="Arial"/>
              <a:buNone/>
            </a:pPr>
            <a:r>
              <a:rPr lang="en" sz="2000">
                <a:latin typeface="Tahoma"/>
                <a:ea typeface="Tahoma"/>
                <a:cs typeface="Tahoma"/>
                <a:sym typeface="Tahoma"/>
              </a:rPr>
              <a:t>6. Data Warehouse Implementation (Cont.)</a:t>
            </a:r>
            <a:endParaRPr sz="2000">
              <a:latin typeface="Tahoma"/>
              <a:ea typeface="Tahoma"/>
              <a:cs typeface="Tahoma"/>
              <a:sym typeface="Tahoma"/>
            </a:endParaRPr>
          </a:p>
        </p:txBody>
      </p:sp>
      <p:sp>
        <p:nvSpPr>
          <p:cNvPr id="173" name="Google Shape;173;p30"/>
          <p:cNvSpPr txBox="1"/>
          <p:nvPr>
            <p:ph idx="1" type="body"/>
          </p:nvPr>
        </p:nvSpPr>
        <p:spPr>
          <a:xfrm>
            <a:off x="311700" y="636725"/>
            <a:ext cx="8520600" cy="41631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Font typeface="Tahoma"/>
              <a:buChar char="●"/>
            </a:pPr>
            <a:r>
              <a:rPr lang="en" sz="1100">
                <a:latin typeface="Tahoma"/>
                <a:ea typeface="Tahoma"/>
                <a:cs typeface="Tahoma"/>
                <a:sym typeface="Tahoma"/>
              </a:rPr>
              <a:t>DimCustomer</a:t>
            </a:r>
            <a:r>
              <a:rPr lang="en" sz="1100">
                <a:latin typeface="Tahoma"/>
                <a:ea typeface="Tahoma"/>
                <a:cs typeface="Tahoma"/>
                <a:sym typeface="Tahoma"/>
              </a:rPr>
              <a:t> Table Population:</a:t>
            </a:r>
            <a:endParaRPr sz="1100">
              <a:latin typeface="Tahoma"/>
              <a:ea typeface="Tahoma"/>
              <a:cs typeface="Tahoma"/>
              <a:sym typeface="Tahoma"/>
            </a:endParaRPr>
          </a:p>
          <a:p>
            <a:pPr indent="0" lvl="0" marL="457200" rtl="0" algn="l">
              <a:spcBef>
                <a:spcPts val="1200"/>
              </a:spcBef>
              <a:spcAft>
                <a:spcPts val="0"/>
              </a:spcAft>
              <a:buNone/>
            </a:pPr>
            <a:r>
              <a:t/>
            </a:r>
            <a:endParaRPr sz="1100"/>
          </a:p>
          <a:p>
            <a:pPr indent="0" lvl="0" marL="457200" rtl="0" algn="l">
              <a:spcBef>
                <a:spcPts val="1200"/>
              </a:spcBef>
              <a:spcAft>
                <a:spcPts val="0"/>
              </a:spcAft>
              <a:buNone/>
            </a:pPr>
            <a:r>
              <a:t/>
            </a:r>
            <a:endParaRPr sz="1200"/>
          </a:p>
          <a:p>
            <a:pPr indent="0" lvl="0" marL="0" rtl="0" algn="l">
              <a:spcBef>
                <a:spcPts val="1200"/>
              </a:spcBef>
              <a:spcAft>
                <a:spcPts val="0"/>
              </a:spcAft>
              <a:buNone/>
            </a:pPr>
            <a:r>
              <a:t/>
            </a:r>
            <a:endParaRPr b="1" sz="1500">
              <a:solidFill>
                <a:schemeClr val="dk1"/>
              </a:solidFill>
            </a:endParaRPr>
          </a:p>
          <a:p>
            <a:pPr indent="0" lvl="0" marL="0" rtl="0" algn="l">
              <a:spcBef>
                <a:spcPts val="1200"/>
              </a:spcBef>
              <a:spcAft>
                <a:spcPts val="0"/>
              </a:spcAft>
              <a:buNone/>
            </a:pPr>
            <a:r>
              <a:t/>
            </a:r>
            <a:endParaRPr b="1" sz="1500">
              <a:solidFill>
                <a:schemeClr val="dk1"/>
              </a:solidFill>
            </a:endParaRPr>
          </a:p>
          <a:p>
            <a:pPr indent="0" lvl="0" marL="457200" rtl="0" algn="l">
              <a:spcBef>
                <a:spcPts val="1200"/>
              </a:spcBef>
              <a:spcAft>
                <a:spcPts val="0"/>
              </a:spcAft>
              <a:buNone/>
            </a:pPr>
            <a:r>
              <a:t/>
            </a:r>
            <a:endParaRPr sz="1100"/>
          </a:p>
          <a:p>
            <a:pPr indent="-298450" lvl="0" marL="457200" rtl="0" algn="l">
              <a:spcBef>
                <a:spcPts val="1200"/>
              </a:spcBef>
              <a:spcAft>
                <a:spcPts val="0"/>
              </a:spcAft>
              <a:buClr>
                <a:schemeClr val="dk1"/>
              </a:buClr>
              <a:buSzPts val="1100"/>
              <a:buFont typeface="Tahoma"/>
              <a:buChar char="●"/>
            </a:pPr>
            <a:r>
              <a:rPr lang="en" sz="1100">
                <a:latin typeface="Tahoma"/>
                <a:ea typeface="Tahoma"/>
                <a:cs typeface="Tahoma"/>
                <a:sym typeface="Tahoma"/>
              </a:rPr>
              <a:t>DimStore Table Population:</a:t>
            </a:r>
            <a:endParaRPr sz="1100">
              <a:latin typeface="Tahoma"/>
              <a:ea typeface="Tahoma"/>
              <a:cs typeface="Tahoma"/>
              <a:sym typeface="Tahoma"/>
            </a:endParaRPr>
          </a:p>
          <a:p>
            <a:pPr indent="0" lvl="0" marL="0" rtl="0" algn="l">
              <a:spcBef>
                <a:spcPts val="1200"/>
              </a:spcBef>
              <a:spcAft>
                <a:spcPts val="1200"/>
              </a:spcAft>
              <a:buNone/>
            </a:pPr>
            <a:r>
              <a:t/>
            </a:r>
            <a:endParaRPr b="1" sz="1500">
              <a:solidFill>
                <a:schemeClr val="dk1"/>
              </a:solidFill>
            </a:endParaRPr>
          </a:p>
        </p:txBody>
      </p:sp>
      <p:pic>
        <p:nvPicPr>
          <p:cNvPr id="174" name="Google Shape;174;p30"/>
          <p:cNvPicPr preferRelativeResize="0"/>
          <p:nvPr/>
        </p:nvPicPr>
        <p:blipFill rotWithShape="1">
          <a:blip r:embed="rId3">
            <a:alphaModFix/>
          </a:blip>
          <a:srcRect b="0" l="10809" r="0" t="0"/>
          <a:stretch/>
        </p:blipFill>
        <p:spPr>
          <a:xfrm>
            <a:off x="494063" y="3211575"/>
            <a:ext cx="8155876" cy="1543050"/>
          </a:xfrm>
          <a:prstGeom prst="rect">
            <a:avLst/>
          </a:prstGeom>
          <a:noFill/>
          <a:ln>
            <a:noFill/>
          </a:ln>
        </p:spPr>
      </p:pic>
      <p:pic>
        <p:nvPicPr>
          <p:cNvPr id="175" name="Google Shape;175;p30"/>
          <p:cNvPicPr preferRelativeResize="0"/>
          <p:nvPr/>
        </p:nvPicPr>
        <p:blipFill rotWithShape="1">
          <a:blip r:embed="rId4">
            <a:alphaModFix/>
          </a:blip>
          <a:srcRect b="0" l="10809" r="0" t="0"/>
          <a:stretch/>
        </p:blipFill>
        <p:spPr>
          <a:xfrm>
            <a:off x="494075" y="1077125"/>
            <a:ext cx="8155876" cy="1548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891"/>
              <a:buFont typeface="Arial"/>
              <a:buNone/>
            </a:pPr>
            <a:r>
              <a:rPr lang="en" sz="2000">
                <a:latin typeface="Tahoma"/>
                <a:ea typeface="Tahoma"/>
                <a:cs typeface="Tahoma"/>
                <a:sym typeface="Tahoma"/>
              </a:rPr>
              <a:t>6. Data Warehouse Implementation (Cont.)</a:t>
            </a:r>
            <a:endParaRPr sz="2000">
              <a:latin typeface="Tahoma"/>
              <a:ea typeface="Tahoma"/>
              <a:cs typeface="Tahoma"/>
              <a:sym typeface="Tahoma"/>
            </a:endParaRPr>
          </a:p>
        </p:txBody>
      </p:sp>
      <p:sp>
        <p:nvSpPr>
          <p:cNvPr id="181" name="Google Shape;181;p31"/>
          <p:cNvSpPr txBox="1"/>
          <p:nvPr>
            <p:ph idx="1" type="body"/>
          </p:nvPr>
        </p:nvSpPr>
        <p:spPr>
          <a:xfrm>
            <a:off x="311700" y="636725"/>
            <a:ext cx="8520600" cy="41631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Font typeface="Tahoma"/>
              <a:buChar char="●"/>
            </a:pPr>
            <a:r>
              <a:rPr lang="en" sz="1100">
                <a:latin typeface="Tahoma"/>
                <a:ea typeface="Tahoma"/>
                <a:cs typeface="Tahoma"/>
                <a:sym typeface="Tahoma"/>
              </a:rPr>
              <a:t>DimFilm</a:t>
            </a:r>
            <a:r>
              <a:rPr lang="en" sz="1100">
                <a:latin typeface="Tahoma"/>
                <a:ea typeface="Tahoma"/>
                <a:cs typeface="Tahoma"/>
                <a:sym typeface="Tahoma"/>
              </a:rPr>
              <a:t> Table Population:</a:t>
            </a:r>
            <a:endParaRPr sz="1100">
              <a:latin typeface="Tahoma"/>
              <a:ea typeface="Tahoma"/>
              <a:cs typeface="Tahoma"/>
              <a:sym typeface="Tahoma"/>
            </a:endParaRPr>
          </a:p>
          <a:p>
            <a:pPr indent="0" lvl="0" marL="457200" rtl="0" algn="l">
              <a:spcBef>
                <a:spcPts val="1200"/>
              </a:spcBef>
              <a:spcAft>
                <a:spcPts val="0"/>
              </a:spcAft>
              <a:buNone/>
            </a:pPr>
            <a:r>
              <a:t/>
            </a:r>
            <a:endParaRPr sz="1100"/>
          </a:p>
          <a:p>
            <a:pPr indent="0" lvl="0" marL="457200" rtl="0" algn="l">
              <a:spcBef>
                <a:spcPts val="1200"/>
              </a:spcBef>
              <a:spcAft>
                <a:spcPts val="0"/>
              </a:spcAft>
              <a:buNone/>
            </a:pPr>
            <a:r>
              <a:t/>
            </a:r>
            <a:endParaRPr sz="1200"/>
          </a:p>
          <a:p>
            <a:pPr indent="0" lvl="0" marL="0" rtl="0" algn="l">
              <a:spcBef>
                <a:spcPts val="1200"/>
              </a:spcBef>
              <a:spcAft>
                <a:spcPts val="0"/>
              </a:spcAft>
              <a:buNone/>
            </a:pPr>
            <a:r>
              <a:t/>
            </a:r>
            <a:endParaRPr b="1" sz="1500">
              <a:solidFill>
                <a:schemeClr val="dk1"/>
              </a:solidFill>
            </a:endParaRPr>
          </a:p>
          <a:p>
            <a:pPr indent="0" lvl="0" marL="0" rtl="0" algn="l">
              <a:spcBef>
                <a:spcPts val="1200"/>
              </a:spcBef>
              <a:spcAft>
                <a:spcPts val="0"/>
              </a:spcAft>
              <a:buNone/>
            </a:pPr>
            <a:r>
              <a:t/>
            </a:r>
            <a:endParaRPr b="1" sz="1500">
              <a:solidFill>
                <a:schemeClr val="dk1"/>
              </a:solidFill>
            </a:endParaRPr>
          </a:p>
          <a:p>
            <a:pPr indent="-298450" lvl="0" marL="457200" rtl="0" algn="l">
              <a:spcBef>
                <a:spcPts val="1200"/>
              </a:spcBef>
              <a:spcAft>
                <a:spcPts val="0"/>
              </a:spcAft>
              <a:buSzPts val="1100"/>
              <a:buFont typeface="Tahoma"/>
              <a:buChar char="●"/>
            </a:pPr>
            <a:r>
              <a:rPr lang="en" sz="1100">
                <a:latin typeface="Tahoma"/>
                <a:ea typeface="Tahoma"/>
                <a:cs typeface="Tahoma"/>
                <a:sym typeface="Tahoma"/>
              </a:rPr>
              <a:t>FactRental Table Population:</a:t>
            </a:r>
            <a:endParaRPr sz="1100">
              <a:latin typeface="Tahoma"/>
              <a:ea typeface="Tahoma"/>
              <a:cs typeface="Tahoma"/>
              <a:sym typeface="Tahoma"/>
            </a:endParaRPr>
          </a:p>
          <a:p>
            <a:pPr indent="0" lvl="0" marL="0" rtl="0" algn="l">
              <a:spcBef>
                <a:spcPts val="1200"/>
              </a:spcBef>
              <a:spcAft>
                <a:spcPts val="1200"/>
              </a:spcAft>
              <a:buNone/>
            </a:pPr>
            <a:r>
              <a:t/>
            </a:r>
            <a:endParaRPr b="1" sz="1500">
              <a:solidFill>
                <a:schemeClr val="dk1"/>
              </a:solidFill>
            </a:endParaRPr>
          </a:p>
        </p:txBody>
      </p:sp>
      <p:pic>
        <p:nvPicPr>
          <p:cNvPr id="182" name="Google Shape;182;p31"/>
          <p:cNvPicPr preferRelativeResize="0"/>
          <p:nvPr/>
        </p:nvPicPr>
        <p:blipFill rotWithShape="1">
          <a:blip r:embed="rId3">
            <a:alphaModFix/>
          </a:blip>
          <a:srcRect b="9008" l="10809" r="0" t="0"/>
          <a:stretch/>
        </p:blipFill>
        <p:spPr>
          <a:xfrm>
            <a:off x="494075" y="1022125"/>
            <a:ext cx="8155876" cy="1442275"/>
          </a:xfrm>
          <a:prstGeom prst="rect">
            <a:avLst/>
          </a:prstGeom>
          <a:noFill/>
          <a:ln>
            <a:noFill/>
          </a:ln>
        </p:spPr>
      </p:pic>
      <p:pic>
        <p:nvPicPr>
          <p:cNvPr id="183" name="Google Shape;183;p31"/>
          <p:cNvPicPr preferRelativeResize="0"/>
          <p:nvPr/>
        </p:nvPicPr>
        <p:blipFill rotWithShape="1">
          <a:blip r:embed="rId4">
            <a:alphaModFix/>
          </a:blip>
          <a:srcRect b="0" l="10809" r="0" t="0"/>
          <a:stretch/>
        </p:blipFill>
        <p:spPr>
          <a:xfrm>
            <a:off x="494075" y="2908925"/>
            <a:ext cx="8155876" cy="1788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ahoma"/>
                <a:ea typeface="Tahoma"/>
                <a:cs typeface="Tahoma"/>
                <a:sym typeface="Tahoma"/>
              </a:rPr>
              <a:t>Overview</a:t>
            </a:r>
            <a:endParaRPr>
              <a:latin typeface="Tahoma"/>
              <a:ea typeface="Tahoma"/>
              <a:cs typeface="Tahoma"/>
              <a:sym typeface="Tahoma"/>
            </a:endParaRPr>
          </a:p>
        </p:txBody>
      </p:sp>
      <p:sp>
        <p:nvSpPr>
          <p:cNvPr id="65" name="Google Shape;65;p14"/>
          <p:cNvSpPr txBox="1"/>
          <p:nvPr>
            <p:ph idx="1" type="body"/>
          </p:nvPr>
        </p:nvSpPr>
        <p:spPr>
          <a:xfrm>
            <a:off x="311700" y="11842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Tahoma"/>
                <a:ea typeface="Tahoma"/>
                <a:cs typeface="Tahoma"/>
                <a:sym typeface="Tahoma"/>
              </a:rPr>
              <a:t>This project involves enhancing the Sakila Database, a fictional DVD rental store system. Key tasks included data enrichment, cleansing, and structuring, followed by data modeling and ending with data analysis and visualization.</a:t>
            </a:r>
            <a:endParaRPr>
              <a:latin typeface="Tahoma"/>
              <a:ea typeface="Tahoma"/>
              <a:cs typeface="Tahoma"/>
              <a:sym typeface="Tahoma"/>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891"/>
              <a:buFont typeface="Arial"/>
              <a:buNone/>
            </a:pPr>
            <a:r>
              <a:rPr lang="en" sz="2000">
                <a:latin typeface="Tahoma"/>
                <a:ea typeface="Tahoma"/>
                <a:cs typeface="Tahoma"/>
                <a:sym typeface="Tahoma"/>
              </a:rPr>
              <a:t>6. Data Warehouse Implementation (Cont.)</a:t>
            </a:r>
            <a:endParaRPr sz="2000">
              <a:latin typeface="Tahoma"/>
              <a:ea typeface="Tahoma"/>
              <a:cs typeface="Tahoma"/>
              <a:sym typeface="Tahoma"/>
            </a:endParaRPr>
          </a:p>
        </p:txBody>
      </p:sp>
      <p:sp>
        <p:nvSpPr>
          <p:cNvPr id="189" name="Google Shape;189;p32"/>
          <p:cNvSpPr txBox="1"/>
          <p:nvPr>
            <p:ph idx="1" type="body"/>
          </p:nvPr>
        </p:nvSpPr>
        <p:spPr>
          <a:xfrm>
            <a:off x="311700" y="636725"/>
            <a:ext cx="8520600" cy="4163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Tahoma"/>
              <a:buChar char="●"/>
            </a:pPr>
            <a:r>
              <a:rPr lang="en" sz="1100">
                <a:latin typeface="Tahoma"/>
                <a:ea typeface="Tahoma"/>
                <a:cs typeface="Tahoma"/>
                <a:sym typeface="Tahoma"/>
              </a:rPr>
              <a:t>For the DimDate table, we needed to create a comprehensive dataset containing all dates for the year 2005. To achieve this, we used SQL code executed directly in SSMS to generate the necessary date entries. Below is a screenshot of the SQL code used for this process.</a:t>
            </a:r>
            <a:endParaRPr sz="1100">
              <a:latin typeface="Tahoma"/>
              <a:ea typeface="Tahoma"/>
              <a:cs typeface="Tahoma"/>
              <a:sym typeface="Tahoma"/>
            </a:endParaRPr>
          </a:p>
          <a:p>
            <a:pPr indent="0" lvl="0" marL="457200" rtl="0" algn="l">
              <a:spcBef>
                <a:spcPts val="1200"/>
              </a:spcBef>
              <a:spcAft>
                <a:spcPts val="1200"/>
              </a:spcAft>
              <a:buNone/>
            </a:pPr>
            <a:r>
              <a:t/>
            </a:r>
            <a:endParaRPr sz="1100"/>
          </a:p>
        </p:txBody>
      </p:sp>
      <p:pic>
        <p:nvPicPr>
          <p:cNvPr id="190" name="Google Shape;190;p32"/>
          <p:cNvPicPr preferRelativeResize="0"/>
          <p:nvPr/>
        </p:nvPicPr>
        <p:blipFill rotWithShape="1">
          <a:blip r:embed="rId3">
            <a:alphaModFix/>
          </a:blip>
          <a:srcRect b="0" l="0" r="9869" t="0"/>
          <a:stretch/>
        </p:blipFill>
        <p:spPr>
          <a:xfrm>
            <a:off x="451300" y="1538175"/>
            <a:ext cx="8241400" cy="2794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891"/>
              <a:buFont typeface="Arial"/>
              <a:buNone/>
            </a:pPr>
            <a:r>
              <a:rPr lang="en" sz="2000">
                <a:latin typeface="Tahoma"/>
                <a:ea typeface="Tahoma"/>
                <a:cs typeface="Tahoma"/>
                <a:sym typeface="Tahoma"/>
              </a:rPr>
              <a:t>7. Advanced Analytics and Visualization</a:t>
            </a:r>
            <a:endParaRPr sz="2000">
              <a:latin typeface="Tahoma"/>
              <a:ea typeface="Tahoma"/>
              <a:cs typeface="Tahoma"/>
              <a:sym typeface="Tahoma"/>
            </a:endParaRPr>
          </a:p>
        </p:txBody>
      </p:sp>
      <p:sp>
        <p:nvSpPr>
          <p:cNvPr id="196" name="Google Shape;19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500">
                <a:latin typeface="Tahoma"/>
                <a:ea typeface="Tahoma"/>
                <a:cs typeface="Tahoma"/>
                <a:sym typeface="Tahoma"/>
              </a:rPr>
              <a:t>In this section, we will discuss how we leveraged multiple analysis and visualization tools to extract and present meaningful business insights. The tools used in this process include:</a:t>
            </a:r>
            <a:endParaRPr sz="1500">
              <a:latin typeface="Tahoma"/>
              <a:ea typeface="Tahoma"/>
              <a:cs typeface="Tahoma"/>
              <a:sym typeface="Tahoma"/>
            </a:endParaRPr>
          </a:p>
          <a:p>
            <a:pPr indent="-298450" lvl="0" marL="457200" rtl="0" algn="l">
              <a:spcBef>
                <a:spcPts val="1200"/>
              </a:spcBef>
              <a:spcAft>
                <a:spcPts val="0"/>
              </a:spcAft>
              <a:buClr>
                <a:schemeClr val="dk1"/>
              </a:buClr>
              <a:buSzPts val="1100"/>
              <a:buFont typeface="Tahoma"/>
              <a:buChar char="●"/>
            </a:pPr>
            <a:r>
              <a:rPr lang="en" sz="1500">
                <a:latin typeface="Tahoma"/>
                <a:ea typeface="Tahoma"/>
                <a:cs typeface="Tahoma"/>
                <a:sym typeface="Tahoma"/>
              </a:rPr>
              <a:t>SSAS</a:t>
            </a:r>
            <a:endParaRPr sz="1500">
              <a:latin typeface="Tahoma"/>
              <a:ea typeface="Tahoma"/>
              <a:cs typeface="Tahoma"/>
              <a:sym typeface="Tahoma"/>
            </a:endParaRPr>
          </a:p>
          <a:p>
            <a:pPr indent="-298450" lvl="0" marL="457200" rtl="0" algn="l">
              <a:spcBef>
                <a:spcPts val="0"/>
              </a:spcBef>
              <a:spcAft>
                <a:spcPts val="0"/>
              </a:spcAft>
              <a:buClr>
                <a:schemeClr val="dk1"/>
              </a:buClr>
              <a:buSzPts val="1100"/>
              <a:buFont typeface="Tahoma"/>
              <a:buChar char="●"/>
            </a:pPr>
            <a:r>
              <a:rPr lang="en" sz="1500">
                <a:latin typeface="Tahoma"/>
                <a:ea typeface="Tahoma"/>
                <a:cs typeface="Tahoma"/>
                <a:sym typeface="Tahoma"/>
              </a:rPr>
              <a:t>SSRS</a:t>
            </a:r>
            <a:endParaRPr sz="1500">
              <a:latin typeface="Tahoma"/>
              <a:ea typeface="Tahoma"/>
              <a:cs typeface="Tahoma"/>
              <a:sym typeface="Tahoma"/>
            </a:endParaRPr>
          </a:p>
          <a:p>
            <a:pPr indent="-298450" lvl="0" marL="457200" rtl="0" algn="l">
              <a:spcBef>
                <a:spcPts val="0"/>
              </a:spcBef>
              <a:spcAft>
                <a:spcPts val="0"/>
              </a:spcAft>
              <a:buClr>
                <a:schemeClr val="dk1"/>
              </a:buClr>
              <a:buSzPts val="1100"/>
              <a:buFont typeface="Tahoma"/>
              <a:buChar char="●"/>
            </a:pPr>
            <a:r>
              <a:rPr lang="en" sz="1500">
                <a:latin typeface="Tahoma"/>
                <a:ea typeface="Tahoma"/>
                <a:cs typeface="Tahoma"/>
                <a:sym typeface="Tahoma"/>
              </a:rPr>
              <a:t>Power BI</a:t>
            </a:r>
            <a:endParaRPr sz="1500">
              <a:latin typeface="Tahoma"/>
              <a:ea typeface="Tahoma"/>
              <a:cs typeface="Tahoma"/>
              <a:sym typeface="Tahoma"/>
            </a:endParaRPr>
          </a:p>
          <a:p>
            <a:pPr indent="-298450" lvl="0" marL="457200" rtl="0" algn="l">
              <a:spcBef>
                <a:spcPts val="0"/>
              </a:spcBef>
              <a:spcAft>
                <a:spcPts val="0"/>
              </a:spcAft>
              <a:buClr>
                <a:schemeClr val="dk1"/>
              </a:buClr>
              <a:buSzPts val="1100"/>
              <a:buFont typeface="Tahoma"/>
              <a:buChar char="●"/>
            </a:pPr>
            <a:r>
              <a:rPr lang="en" sz="1500">
                <a:latin typeface="Tahoma"/>
                <a:ea typeface="Tahoma"/>
                <a:cs typeface="Tahoma"/>
                <a:sym typeface="Tahoma"/>
              </a:rPr>
              <a:t>Tableau</a:t>
            </a:r>
            <a:endParaRPr sz="1500">
              <a:latin typeface="Tahoma"/>
              <a:ea typeface="Tahoma"/>
              <a:cs typeface="Tahoma"/>
              <a:sym typeface="Tahoma"/>
            </a:endParaRPr>
          </a:p>
          <a:p>
            <a:pPr indent="-298450" lvl="0" marL="457200" rtl="0" algn="l">
              <a:spcBef>
                <a:spcPts val="0"/>
              </a:spcBef>
              <a:spcAft>
                <a:spcPts val="0"/>
              </a:spcAft>
              <a:buClr>
                <a:schemeClr val="dk1"/>
              </a:buClr>
              <a:buSzPts val="1100"/>
              <a:buFont typeface="Tahoma"/>
              <a:buChar char="●"/>
            </a:pPr>
            <a:r>
              <a:rPr lang="en" sz="1500">
                <a:latin typeface="Tahoma"/>
                <a:ea typeface="Tahoma"/>
                <a:cs typeface="Tahoma"/>
                <a:sym typeface="Tahoma"/>
              </a:rPr>
              <a:t>Excel</a:t>
            </a:r>
            <a:endParaRPr sz="1500">
              <a:latin typeface="Tahoma"/>
              <a:ea typeface="Tahoma"/>
              <a:cs typeface="Tahoma"/>
              <a:sym typeface="Tahoma"/>
            </a:endParaRPr>
          </a:p>
          <a:p>
            <a:pPr indent="0" lvl="0" marL="0" rtl="0" algn="l">
              <a:spcBef>
                <a:spcPts val="1200"/>
              </a:spcBef>
              <a:spcAft>
                <a:spcPts val="1200"/>
              </a:spcAft>
              <a:buNone/>
            </a:pPr>
            <a:r>
              <a:t/>
            </a:r>
            <a:endParaRPr b="1" sz="15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343175"/>
            <a:ext cx="8520600" cy="46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990"/>
              <a:buFont typeface="Arial"/>
              <a:buNone/>
            </a:pPr>
            <a:r>
              <a:rPr lang="en" sz="1800">
                <a:latin typeface="Tahoma"/>
                <a:ea typeface="Tahoma"/>
                <a:cs typeface="Tahoma"/>
                <a:sym typeface="Tahoma"/>
              </a:rPr>
              <a:t>7.1	Utilizing SQL Server Analysis Service (SSAS)</a:t>
            </a:r>
            <a:endParaRPr sz="1800">
              <a:latin typeface="Tahoma"/>
              <a:ea typeface="Tahoma"/>
              <a:cs typeface="Tahoma"/>
              <a:sym typeface="Tahoma"/>
            </a:endParaRPr>
          </a:p>
        </p:txBody>
      </p:sp>
      <p:sp>
        <p:nvSpPr>
          <p:cNvPr id="202" name="Google Shape;202;p34"/>
          <p:cNvSpPr txBox="1"/>
          <p:nvPr>
            <p:ph idx="1" type="body"/>
          </p:nvPr>
        </p:nvSpPr>
        <p:spPr>
          <a:xfrm>
            <a:off x="311700" y="922075"/>
            <a:ext cx="8520600" cy="3861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b="1" lang="en" sz="1300">
                <a:solidFill>
                  <a:schemeClr val="dk1"/>
                </a:solidFill>
                <a:latin typeface="Tahoma"/>
                <a:ea typeface="Tahoma"/>
                <a:cs typeface="Tahoma"/>
                <a:sym typeface="Tahoma"/>
              </a:rPr>
              <a:t>Analysis using SSAS</a:t>
            </a:r>
            <a:r>
              <a:rPr lang="en" sz="1300">
                <a:latin typeface="Tahoma"/>
                <a:ea typeface="Tahoma"/>
                <a:cs typeface="Tahoma"/>
                <a:sym typeface="Tahoma"/>
              </a:rPr>
              <a:t>: during this step Sakila DWH tables were loaded into SQL Server Analysis Services (SSAS).</a:t>
            </a:r>
            <a:endParaRPr sz="1300">
              <a:latin typeface="Tahoma"/>
              <a:ea typeface="Tahoma"/>
              <a:cs typeface="Tahoma"/>
              <a:sym typeface="Tahoma"/>
            </a:endParaRPr>
          </a:p>
          <a:p>
            <a:pPr indent="-311150" lvl="0" marL="457200" rtl="0" algn="l">
              <a:spcBef>
                <a:spcPts val="0"/>
              </a:spcBef>
              <a:spcAft>
                <a:spcPts val="0"/>
              </a:spcAft>
              <a:buClr>
                <a:schemeClr val="dk1"/>
              </a:buClr>
              <a:buSzPts val="1300"/>
              <a:buChar char="●"/>
            </a:pPr>
            <a:r>
              <a:rPr b="1" lang="en" sz="1300">
                <a:solidFill>
                  <a:schemeClr val="dk1"/>
                </a:solidFill>
                <a:latin typeface="Tahoma"/>
                <a:ea typeface="Tahoma"/>
                <a:cs typeface="Tahoma"/>
                <a:sym typeface="Tahoma"/>
              </a:rPr>
              <a:t>Cube Design</a:t>
            </a:r>
            <a:r>
              <a:rPr lang="en" sz="1300">
                <a:latin typeface="Tahoma"/>
                <a:ea typeface="Tahoma"/>
                <a:cs typeface="Tahoma"/>
                <a:sym typeface="Tahoma"/>
              </a:rPr>
              <a:t>: In this step we design 2 cubes to provide a 360-degree view for the business, allowing to analyze data across multiple dimensions such as customer, location and film.</a:t>
            </a:r>
            <a:endParaRPr sz="1300">
              <a:latin typeface="Tahoma"/>
              <a:ea typeface="Tahoma"/>
              <a:cs typeface="Tahoma"/>
              <a:sym typeface="Tahoma"/>
            </a:endParaRPr>
          </a:p>
          <a:p>
            <a:pPr indent="-311150" lvl="0" marL="457200" rtl="0" algn="l">
              <a:spcBef>
                <a:spcPts val="0"/>
              </a:spcBef>
              <a:spcAft>
                <a:spcPts val="0"/>
              </a:spcAft>
              <a:buClr>
                <a:schemeClr val="dk1"/>
              </a:buClr>
              <a:buSzPts val="1300"/>
              <a:buChar char="●"/>
            </a:pPr>
            <a:r>
              <a:rPr b="1" lang="en" sz="1300">
                <a:solidFill>
                  <a:schemeClr val="dk1"/>
                </a:solidFill>
                <a:latin typeface="Tahoma"/>
                <a:ea typeface="Tahoma"/>
                <a:cs typeface="Tahoma"/>
                <a:sym typeface="Tahoma"/>
              </a:rPr>
              <a:t>Creating perspective</a:t>
            </a:r>
            <a:r>
              <a:rPr lang="en" sz="1300">
                <a:latin typeface="Tahoma"/>
                <a:ea typeface="Tahoma"/>
                <a:cs typeface="Tahoma"/>
                <a:sym typeface="Tahoma"/>
              </a:rPr>
              <a:t>, that allow to create simplified, focused views of the cube, tailored to specific business needs</a:t>
            </a:r>
            <a:r>
              <a:rPr lang="en" sz="1300"/>
              <a:t>.</a:t>
            </a:r>
            <a:endParaRPr sz="1300"/>
          </a:p>
          <a:p>
            <a:pPr indent="0" lvl="0" marL="0" rtl="0" algn="l">
              <a:spcBef>
                <a:spcPts val="1200"/>
              </a:spcBef>
              <a:spcAft>
                <a:spcPts val="1200"/>
              </a:spcAft>
              <a:buNone/>
            </a:pPr>
            <a:r>
              <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06" name="Shape 206"/>
        <p:cNvGrpSpPr/>
        <p:nvPr/>
      </p:nvGrpSpPr>
      <p:grpSpPr>
        <a:xfrm>
          <a:off x="0" y="0"/>
          <a:ext cx="0" cy="0"/>
          <a:chOff x="0" y="0"/>
          <a:chExt cx="0" cy="0"/>
        </a:xfrm>
      </p:grpSpPr>
      <p:sp>
        <p:nvSpPr>
          <p:cNvPr id="207" name="Google Shape;207;p35"/>
          <p:cNvSpPr txBox="1"/>
          <p:nvPr>
            <p:ph idx="1" type="body"/>
          </p:nvPr>
        </p:nvSpPr>
        <p:spPr>
          <a:xfrm>
            <a:off x="237475" y="502825"/>
            <a:ext cx="8520600" cy="46407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Font typeface="Tahoma"/>
              <a:buChar char="●"/>
            </a:pPr>
            <a:r>
              <a:rPr lang="en" sz="1400">
                <a:latin typeface="Tahoma"/>
                <a:ea typeface="Tahoma"/>
                <a:cs typeface="Tahoma"/>
                <a:sym typeface="Tahoma"/>
              </a:rPr>
              <a:t>By analyzing the DimFilm and FactRental tables, the business can gain insights into which films are most popular, helping in decision-making around future film acquisitions and marketing efforts.</a:t>
            </a:r>
            <a:endParaRPr sz="1400">
              <a:latin typeface="Tahoma"/>
              <a:ea typeface="Tahoma"/>
              <a:cs typeface="Tahoma"/>
              <a:sym typeface="Tahoma"/>
            </a:endParaRPr>
          </a:p>
          <a:p>
            <a:pPr indent="-317500" lvl="0" marL="457200" rtl="0" algn="l">
              <a:spcBef>
                <a:spcPts val="0"/>
              </a:spcBef>
              <a:spcAft>
                <a:spcPts val="0"/>
              </a:spcAft>
              <a:buClr>
                <a:schemeClr val="dk1"/>
              </a:buClr>
              <a:buSzPts val="1400"/>
              <a:buFont typeface="Tahoma"/>
              <a:buChar char="●"/>
            </a:pPr>
            <a:r>
              <a:rPr lang="en" sz="1400">
                <a:latin typeface="Tahoma"/>
                <a:ea typeface="Tahoma"/>
                <a:cs typeface="Tahoma"/>
                <a:sym typeface="Tahoma"/>
              </a:rPr>
              <a:t>The amount field in the FactRental table allows the business to analyze revenue across different dimensions such as time, store, and film category. This helps in identifying the most profitable films and stores.</a:t>
            </a:r>
            <a:endParaRPr sz="1400">
              <a:latin typeface="Tahoma"/>
              <a:ea typeface="Tahoma"/>
              <a:cs typeface="Tahoma"/>
              <a:sym typeface="Tahoma"/>
            </a:endParaRPr>
          </a:p>
          <a:p>
            <a:pPr indent="-317500" lvl="0" marL="457200" rtl="0" algn="l">
              <a:spcBef>
                <a:spcPts val="0"/>
              </a:spcBef>
              <a:spcAft>
                <a:spcPts val="0"/>
              </a:spcAft>
              <a:buClr>
                <a:schemeClr val="dk1"/>
              </a:buClr>
              <a:buSzPts val="1400"/>
              <a:buFont typeface="Tahoma"/>
              <a:buChar char="●"/>
            </a:pPr>
            <a:r>
              <a:rPr lang="en" sz="1400">
                <a:latin typeface="Tahoma"/>
                <a:ea typeface="Tahoma"/>
                <a:cs typeface="Tahoma"/>
                <a:sym typeface="Tahoma"/>
              </a:rPr>
              <a:t>Using the DimCustomer dimension, the business can segment customers based on demographics like location and purchase behavior. This allows for targeted marketing and personalized customer experiences.</a:t>
            </a:r>
            <a:endParaRPr sz="1400">
              <a:latin typeface="Tahoma"/>
              <a:ea typeface="Tahoma"/>
              <a:cs typeface="Tahoma"/>
              <a:sym typeface="Tahoma"/>
            </a:endParaRPr>
          </a:p>
          <a:p>
            <a:pPr indent="-317500" lvl="0" marL="457200" rtl="0" algn="l">
              <a:spcBef>
                <a:spcPts val="0"/>
              </a:spcBef>
              <a:spcAft>
                <a:spcPts val="0"/>
              </a:spcAft>
              <a:buClr>
                <a:schemeClr val="dk1"/>
              </a:buClr>
              <a:buSzPts val="1400"/>
              <a:buFont typeface="Tahoma"/>
              <a:buChar char="●"/>
            </a:pPr>
            <a:r>
              <a:rPr lang="en" sz="1400">
                <a:latin typeface="Tahoma"/>
                <a:ea typeface="Tahoma"/>
                <a:cs typeface="Tahoma"/>
                <a:sym typeface="Tahoma"/>
              </a:rPr>
              <a:t>With the DimeStore dimension, the business can compare performance across different locations. like total rentals and revenue by store can help identify top-performing stores and areas where improvements are needed.</a:t>
            </a:r>
            <a:endParaRPr sz="1400">
              <a:latin typeface="Tahoma"/>
              <a:ea typeface="Tahoma"/>
              <a:cs typeface="Tahoma"/>
              <a:sym typeface="Tahoma"/>
            </a:endParaRPr>
          </a:p>
          <a:p>
            <a:pPr indent="-317500" lvl="0" marL="457200" rtl="0" algn="l">
              <a:spcBef>
                <a:spcPts val="0"/>
              </a:spcBef>
              <a:spcAft>
                <a:spcPts val="0"/>
              </a:spcAft>
              <a:buClr>
                <a:schemeClr val="dk1"/>
              </a:buClr>
              <a:buSzPts val="1400"/>
              <a:buFont typeface="Tahoma"/>
              <a:buChar char="●"/>
            </a:pPr>
            <a:r>
              <a:rPr lang="en" sz="1400">
                <a:latin typeface="Tahoma"/>
                <a:ea typeface="Tahoma"/>
                <a:cs typeface="Tahoma"/>
                <a:sym typeface="Tahoma"/>
              </a:rPr>
              <a:t>By understanding the demographics and rental behavior at each store, the business can tailor marketing campaigns to specific regions, improving engagement and sales.</a:t>
            </a:r>
            <a:endParaRPr sz="1400">
              <a:latin typeface="Tahoma"/>
              <a:ea typeface="Tahoma"/>
              <a:cs typeface="Tahoma"/>
              <a:sym typeface="Tahoma"/>
            </a:endParaRPr>
          </a:p>
          <a:p>
            <a:pPr indent="-317500" lvl="0" marL="457200" rtl="0" algn="l">
              <a:spcBef>
                <a:spcPts val="0"/>
              </a:spcBef>
              <a:spcAft>
                <a:spcPts val="0"/>
              </a:spcAft>
              <a:buClr>
                <a:schemeClr val="dk1"/>
              </a:buClr>
              <a:buSzPts val="1400"/>
              <a:buFont typeface="Tahoma"/>
              <a:buChar char="●"/>
            </a:pPr>
            <a:r>
              <a:rPr lang="en" sz="1400">
                <a:latin typeface="Tahoma"/>
                <a:ea typeface="Tahoma"/>
                <a:cs typeface="Tahoma"/>
                <a:sym typeface="Tahoma"/>
              </a:rPr>
              <a:t>Different perspectives were created to cater to different user needs, such as performance, sales and Customer Analysis.</a:t>
            </a:r>
            <a:endParaRPr sz="1400">
              <a:latin typeface="Tahoma"/>
              <a:ea typeface="Tahoma"/>
              <a:cs typeface="Tahoma"/>
              <a:sym typeface="Tahoma"/>
            </a:endParaRPr>
          </a:p>
          <a:p>
            <a:pPr indent="-317500" lvl="0" marL="457200" rtl="0" algn="l">
              <a:spcBef>
                <a:spcPts val="0"/>
              </a:spcBef>
              <a:spcAft>
                <a:spcPts val="0"/>
              </a:spcAft>
              <a:buClr>
                <a:schemeClr val="dk1"/>
              </a:buClr>
              <a:buSzPts val="1400"/>
              <a:buFont typeface="Tahoma"/>
              <a:buChar char="●"/>
            </a:pPr>
            <a:r>
              <a:rPr lang="en" sz="1400">
                <a:latin typeface="Tahoma"/>
                <a:ea typeface="Tahoma"/>
                <a:cs typeface="Tahoma"/>
                <a:sym typeface="Tahoma"/>
              </a:rPr>
              <a:t>Creating perspective to limit the visible elements, So users can navigate the cube more efficiently, reducing the time spent searching for the right metrics or dimensions.</a:t>
            </a:r>
            <a:endParaRPr sz="1400">
              <a:latin typeface="Tahoma"/>
              <a:ea typeface="Tahoma"/>
              <a:cs typeface="Tahoma"/>
              <a:sym typeface="Tahoma"/>
            </a:endParaRPr>
          </a:p>
        </p:txBody>
      </p:sp>
      <p:sp>
        <p:nvSpPr>
          <p:cNvPr id="208" name="Google Shape;208;p35"/>
          <p:cNvSpPr txBox="1"/>
          <p:nvPr>
            <p:ph type="title"/>
          </p:nvPr>
        </p:nvSpPr>
        <p:spPr>
          <a:xfrm>
            <a:off x="385950" y="116250"/>
            <a:ext cx="8520600" cy="4608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55000"/>
              <a:buFont typeface="Arial"/>
              <a:buNone/>
            </a:pPr>
            <a:r>
              <a:rPr lang="en" sz="2000">
                <a:latin typeface="Tahoma"/>
                <a:ea typeface="Tahoma"/>
                <a:cs typeface="Tahoma"/>
                <a:sym typeface="Tahoma"/>
              </a:rPr>
              <a:t>7.1	Utilizing SQL Server Analysis Service (SSAS) (Cont.)</a:t>
            </a:r>
            <a:endParaRPr sz="2000">
              <a:latin typeface="Tahoma"/>
              <a:ea typeface="Tahoma"/>
              <a:cs typeface="Tahoma"/>
              <a:sym typeface="Tahoma"/>
            </a:endParaRPr>
          </a:p>
          <a:p>
            <a:pPr indent="0" lvl="0" marL="0" rtl="0" algn="l">
              <a:spcBef>
                <a:spcPts val="12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2122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55000"/>
              <a:buFont typeface="Arial"/>
              <a:buNone/>
            </a:pPr>
            <a:r>
              <a:rPr lang="en" sz="2000">
                <a:latin typeface="Tahoma"/>
                <a:ea typeface="Tahoma"/>
                <a:cs typeface="Tahoma"/>
                <a:sym typeface="Tahoma"/>
              </a:rPr>
              <a:t>7.1	Utilizing SQL Server Analysis Service (SSAS) (Cont.)</a:t>
            </a:r>
            <a:endParaRPr sz="2000">
              <a:latin typeface="Tahoma"/>
              <a:ea typeface="Tahoma"/>
              <a:cs typeface="Tahoma"/>
              <a:sym typeface="Tahoma"/>
            </a:endParaRPr>
          </a:p>
          <a:p>
            <a:pPr indent="0" lvl="0" marL="0" rtl="0" algn="l">
              <a:spcBef>
                <a:spcPts val="1200"/>
              </a:spcBef>
              <a:spcAft>
                <a:spcPts val="0"/>
              </a:spcAft>
              <a:buSzPct val="62746"/>
              <a:buNone/>
            </a:pPr>
            <a:r>
              <a:rPr lang="en" sz="1577">
                <a:solidFill>
                  <a:schemeClr val="dk2"/>
                </a:solidFill>
                <a:latin typeface="Tahoma"/>
                <a:ea typeface="Tahoma"/>
                <a:cs typeface="Tahoma"/>
                <a:sym typeface="Tahoma"/>
              </a:rPr>
              <a:t>Cubes overview:</a:t>
            </a:r>
            <a:endParaRPr sz="1577">
              <a:solidFill>
                <a:schemeClr val="dk2"/>
              </a:solidFill>
              <a:latin typeface="Tahoma"/>
              <a:ea typeface="Tahoma"/>
              <a:cs typeface="Tahoma"/>
              <a:sym typeface="Tahoma"/>
            </a:endParaRPr>
          </a:p>
        </p:txBody>
      </p:sp>
      <p:pic>
        <p:nvPicPr>
          <p:cNvPr id="214" name="Google Shape;214;p36"/>
          <p:cNvPicPr preferRelativeResize="0"/>
          <p:nvPr/>
        </p:nvPicPr>
        <p:blipFill rotWithShape="1">
          <a:blip r:embed="rId3">
            <a:alphaModFix/>
          </a:blip>
          <a:srcRect b="0" l="4910" r="-4909" t="0"/>
          <a:stretch/>
        </p:blipFill>
        <p:spPr>
          <a:xfrm>
            <a:off x="4884075" y="1431700"/>
            <a:ext cx="4116924" cy="2825749"/>
          </a:xfrm>
          <a:prstGeom prst="rect">
            <a:avLst/>
          </a:prstGeom>
          <a:noFill/>
          <a:ln>
            <a:noFill/>
          </a:ln>
        </p:spPr>
      </p:pic>
      <p:pic>
        <p:nvPicPr>
          <p:cNvPr id="215" name="Google Shape;215;p36"/>
          <p:cNvPicPr preferRelativeResize="0"/>
          <p:nvPr/>
        </p:nvPicPr>
        <p:blipFill>
          <a:blip r:embed="rId4">
            <a:alphaModFix/>
          </a:blip>
          <a:stretch>
            <a:fillRect/>
          </a:stretch>
        </p:blipFill>
        <p:spPr>
          <a:xfrm>
            <a:off x="311700" y="1431699"/>
            <a:ext cx="4251867" cy="2825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19" name="Shape 219"/>
        <p:cNvGrpSpPr/>
        <p:nvPr/>
      </p:nvGrpSpPr>
      <p:grpSpPr>
        <a:xfrm>
          <a:off x="0" y="0"/>
          <a:ext cx="0" cy="0"/>
          <a:chOff x="0" y="0"/>
          <a:chExt cx="0" cy="0"/>
        </a:xfrm>
      </p:grpSpPr>
      <p:sp>
        <p:nvSpPr>
          <p:cNvPr id="220" name="Google Shape;220;p37"/>
          <p:cNvSpPr txBox="1"/>
          <p:nvPr/>
        </p:nvSpPr>
        <p:spPr>
          <a:xfrm>
            <a:off x="152400" y="237050"/>
            <a:ext cx="8619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990"/>
              <a:buFont typeface="Arial"/>
              <a:buNone/>
            </a:pPr>
            <a:r>
              <a:t/>
            </a:r>
            <a:endParaRPr sz="1800">
              <a:solidFill>
                <a:schemeClr val="dk1"/>
              </a:solidFill>
              <a:latin typeface="Tahoma"/>
              <a:ea typeface="Tahoma"/>
              <a:cs typeface="Tahoma"/>
              <a:sym typeface="Tahoma"/>
            </a:endParaRPr>
          </a:p>
        </p:txBody>
      </p:sp>
      <p:sp>
        <p:nvSpPr>
          <p:cNvPr id="221" name="Google Shape;221;p3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55000"/>
              <a:buFont typeface="Arial"/>
              <a:buNone/>
            </a:pPr>
            <a:r>
              <a:rPr lang="en" sz="2000">
                <a:latin typeface="Tahoma"/>
                <a:ea typeface="Tahoma"/>
                <a:cs typeface="Tahoma"/>
                <a:sym typeface="Tahoma"/>
              </a:rPr>
              <a:t>7.1	Utilizing SQL Server Analysis Service (SSAS) (Cont.)</a:t>
            </a:r>
            <a:endParaRPr sz="2000">
              <a:latin typeface="Tahoma"/>
              <a:ea typeface="Tahoma"/>
              <a:cs typeface="Tahoma"/>
              <a:sym typeface="Tahoma"/>
            </a:endParaRPr>
          </a:p>
          <a:p>
            <a:pPr indent="0" lvl="0" marL="0" rtl="0" algn="l">
              <a:spcBef>
                <a:spcPts val="1200"/>
              </a:spcBef>
              <a:spcAft>
                <a:spcPts val="0"/>
              </a:spcAft>
              <a:buNone/>
            </a:pPr>
            <a:r>
              <a:t/>
            </a:r>
            <a:endParaRPr/>
          </a:p>
        </p:txBody>
      </p:sp>
      <p:sp>
        <p:nvSpPr>
          <p:cNvPr id="222" name="Google Shape;222;p37"/>
          <p:cNvSpPr txBox="1"/>
          <p:nvPr>
            <p:ph idx="1" type="body"/>
          </p:nvPr>
        </p:nvSpPr>
        <p:spPr>
          <a:xfrm>
            <a:off x="311700" y="695275"/>
            <a:ext cx="8520600" cy="424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latin typeface="Tahoma"/>
                <a:ea typeface="Tahoma"/>
                <a:cs typeface="Tahoma"/>
                <a:sym typeface="Tahoma"/>
              </a:rPr>
              <a:t>Perspective</a:t>
            </a:r>
            <a:r>
              <a:rPr lang="en" sz="1400">
                <a:latin typeface="Tahoma"/>
                <a:ea typeface="Tahoma"/>
                <a:cs typeface="Tahoma"/>
                <a:sym typeface="Tahoma"/>
              </a:rPr>
              <a:t> overview:</a:t>
            </a:r>
            <a:endParaRPr sz="1400">
              <a:latin typeface="Tahoma"/>
              <a:ea typeface="Tahoma"/>
              <a:cs typeface="Tahoma"/>
              <a:sym typeface="Tahoma"/>
            </a:endParaRPr>
          </a:p>
        </p:txBody>
      </p:sp>
      <p:pic>
        <p:nvPicPr>
          <p:cNvPr id="223" name="Google Shape;223;p37"/>
          <p:cNvPicPr preferRelativeResize="0"/>
          <p:nvPr/>
        </p:nvPicPr>
        <p:blipFill>
          <a:blip r:embed="rId3">
            <a:alphaModFix/>
          </a:blip>
          <a:stretch>
            <a:fillRect/>
          </a:stretch>
        </p:blipFill>
        <p:spPr>
          <a:xfrm>
            <a:off x="311700" y="1088750"/>
            <a:ext cx="8618999" cy="3772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2348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9499"/>
              <a:buFont typeface="Arial"/>
              <a:buNone/>
            </a:pPr>
            <a:r>
              <a:rPr lang="en" sz="2000">
                <a:latin typeface="Tahoma"/>
                <a:ea typeface="Tahoma"/>
                <a:cs typeface="Tahoma"/>
                <a:sym typeface="Tahoma"/>
              </a:rPr>
              <a:t>7.2	Utilizing SQL Server Reporting Service (SSRS) (Cont.)</a:t>
            </a:r>
            <a:endParaRPr sz="1800">
              <a:latin typeface="Tahoma"/>
              <a:ea typeface="Tahoma"/>
              <a:cs typeface="Tahoma"/>
              <a:sym typeface="Tahoma"/>
            </a:endParaRPr>
          </a:p>
          <a:p>
            <a:pPr indent="0" lvl="0" marL="0" rtl="0" algn="l">
              <a:spcBef>
                <a:spcPts val="1200"/>
              </a:spcBef>
              <a:spcAft>
                <a:spcPts val="0"/>
              </a:spcAft>
              <a:buNone/>
            </a:pPr>
            <a:r>
              <a:t/>
            </a:r>
            <a:endParaRPr/>
          </a:p>
        </p:txBody>
      </p:sp>
      <p:sp>
        <p:nvSpPr>
          <p:cNvPr id="229" name="Google Shape;229;p38"/>
          <p:cNvSpPr txBox="1"/>
          <p:nvPr>
            <p:ph idx="1" type="body"/>
          </p:nvPr>
        </p:nvSpPr>
        <p:spPr>
          <a:xfrm>
            <a:off x="311700" y="731375"/>
            <a:ext cx="8520600" cy="43104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1000"/>
              </a:spcBef>
              <a:spcAft>
                <a:spcPts val="0"/>
              </a:spcAft>
              <a:buSzPts val="1400"/>
              <a:buFont typeface="Tahoma"/>
              <a:buChar char="●"/>
            </a:pPr>
            <a:r>
              <a:rPr lang="en" sz="1400">
                <a:latin typeface="Tahoma"/>
                <a:ea typeface="Tahoma"/>
                <a:cs typeface="Tahoma"/>
                <a:sym typeface="Tahoma"/>
              </a:rPr>
              <a:t>Using SSRS , as it can tailored reports that meet specific needs,  besides SSRS can handle large volumes of data, making it suitable for businesses of any size.</a:t>
            </a:r>
            <a:endParaRPr sz="1400">
              <a:latin typeface="Tahoma"/>
              <a:ea typeface="Tahoma"/>
              <a:cs typeface="Tahoma"/>
              <a:sym typeface="Tahoma"/>
            </a:endParaRPr>
          </a:p>
          <a:p>
            <a:pPr indent="-317500" lvl="0" marL="457200" rtl="0" algn="l">
              <a:lnSpc>
                <a:spcPct val="115000"/>
              </a:lnSpc>
              <a:spcBef>
                <a:spcPts val="1000"/>
              </a:spcBef>
              <a:spcAft>
                <a:spcPts val="0"/>
              </a:spcAft>
              <a:buSzPts val="1400"/>
              <a:buFont typeface="Tahoma"/>
              <a:buChar char="●"/>
            </a:pPr>
            <a:r>
              <a:rPr lang="en" sz="1400">
                <a:latin typeface="Tahoma"/>
                <a:ea typeface="Tahoma"/>
                <a:cs typeface="Tahoma"/>
                <a:sym typeface="Tahoma"/>
              </a:rPr>
              <a:t>In our Report we include the following:</a:t>
            </a:r>
            <a:endParaRPr sz="1400">
              <a:latin typeface="Tahoma"/>
              <a:ea typeface="Tahoma"/>
              <a:cs typeface="Tahoma"/>
              <a:sym typeface="Tahoma"/>
            </a:endParaRPr>
          </a:p>
          <a:p>
            <a:pPr indent="-317500" lvl="1" marL="914400" rtl="0" algn="l">
              <a:lnSpc>
                <a:spcPct val="115000"/>
              </a:lnSpc>
              <a:spcBef>
                <a:spcPts val="1000"/>
              </a:spcBef>
              <a:spcAft>
                <a:spcPts val="0"/>
              </a:spcAft>
              <a:buSzPts val="1400"/>
              <a:buChar char="○"/>
            </a:pPr>
            <a:r>
              <a:rPr b="1" lang="en" sz="1400">
                <a:solidFill>
                  <a:schemeClr val="dk1"/>
                </a:solidFill>
                <a:latin typeface="Tahoma"/>
                <a:ea typeface="Tahoma"/>
                <a:cs typeface="Tahoma"/>
                <a:sym typeface="Tahoma"/>
              </a:rPr>
              <a:t>Parameters and Filters:</a:t>
            </a:r>
            <a:r>
              <a:rPr lang="en" sz="1400">
                <a:latin typeface="Tahoma"/>
                <a:ea typeface="Tahoma"/>
                <a:cs typeface="Tahoma"/>
                <a:sym typeface="Tahoma"/>
              </a:rPr>
              <a:t> allow users to customize the report.</a:t>
            </a:r>
            <a:endParaRPr sz="1400">
              <a:latin typeface="Tahoma"/>
              <a:ea typeface="Tahoma"/>
              <a:cs typeface="Tahoma"/>
              <a:sym typeface="Tahoma"/>
            </a:endParaRPr>
          </a:p>
          <a:p>
            <a:pPr indent="-317500" lvl="1" marL="914400" rtl="0" algn="l">
              <a:lnSpc>
                <a:spcPct val="115000"/>
              </a:lnSpc>
              <a:spcBef>
                <a:spcPts val="1000"/>
              </a:spcBef>
              <a:spcAft>
                <a:spcPts val="0"/>
              </a:spcAft>
              <a:buSzPts val="1400"/>
              <a:buChar char="○"/>
            </a:pPr>
            <a:r>
              <a:rPr b="1" lang="en" sz="1400">
                <a:solidFill>
                  <a:schemeClr val="dk1"/>
                </a:solidFill>
                <a:latin typeface="Tahoma"/>
                <a:ea typeface="Tahoma"/>
                <a:cs typeface="Tahoma"/>
                <a:sym typeface="Tahoma"/>
              </a:rPr>
              <a:t>Visualizations</a:t>
            </a:r>
            <a:r>
              <a:rPr b="1" lang="en" sz="1400">
                <a:latin typeface="Tahoma"/>
                <a:ea typeface="Tahoma"/>
                <a:cs typeface="Tahoma"/>
                <a:sym typeface="Tahoma"/>
              </a:rPr>
              <a:t>:</a:t>
            </a:r>
            <a:r>
              <a:rPr lang="en" sz="1400">
                <a:latin typeface="Tahoma"/>
                <a:ea typeface="Tahoma"/>
                <a:cs typeface="Tahoma"/>
                <a:sym typeface="Tahoma"/>
              </a:rPr>
              <a:t> Describe any charts, tables, or other visual elements used to present the data. Explain why these were chosen and how they help in understanding the data.</a:t>
            </a:r>
            <a:endParaRPr sz="1400">
              <a:latin typeface="Tahoma"/>
              <a:ea typeface="Tahoma"/>
              <a:cs typeface="Tahoma"/>
              <a:sym typeface="Tahoma"/>
            </a:endParaRPr>
          </a:p>
          <a:p>
            <a:pPr indent="-317500" lvl="1" marL="914400" rtl="0" algn="l">
              <a:spcBef>
                <a:spcPts val="1000"/>
              </a:spcBef>
              <a:spcAft>
                <a:spcPts val="0"/>
              </a:spcAft>
              <a:buSzPts val="1400"/>
              <a:buFont typeface="Tahoma"/>
              <a:buChar char="○"/>
            </a:pPr>
            <a:r>
              <a:rPr b="1" lang="en">
                <a:solidFill>
                  <a:schemeClr val="dk1"/>
                </a:solidFill>
                <a:latin typeface="Tahoma"/>
                <a:ea typeface="Tahoma"/>
                <a:cs typeface="Tahoma"/>
                <a:sym typeface="Tahoma"/>
              </a:rPr>
              <a:t>Drillthrough Action</a:t>
            </a:r>
            <a:r>
              <a:rPr b="1" lang="en">
                <a:latin typeface="Tahoma"/>
                <a:ea typeface="Tahoma"/>
                <a:cs typeface="Tahoma"/>
                <a:sym typeface="Tahoma"/>
              </a:rPr>
              <a:t>: </a:t>
            </a:r>
            <a:r>
              <a:rPr lang="en">
                <a:latin typeface="Tahoma"/>
                <a:ea typeface="Tahoma"/>
                <a:cs typeface="Tahoma"/>
                <a:sym typeface="Tahoma"/>
              </a:rPr>
              <a:t>we used this action to provide more detailed information about a specific data point.</a:t>
            </a:r>
            <a:endParaRPr>
              <a:latin typeface="Tahoma"/>
              <a:ea typeface="Tahoma"/>
              <a:cs typeface="Tahoma"/>
              <a:sym typeface="Tahoma"/>
            </a:endParaRPr>
          </a:p>
          <a:p>
            <a:pPr indent="0" lvl="0" marL="457200" rtl="0" algn="l">
              <a:spcBef>
                <a:spcPts val="1000"/>
              </a:spcBef>
              <a:spcAft>
                <a:spcPts val="0"/>
              </a:spcAft>
              <a:buNone/>
            </a:pPr>
            <a:r>
              <a:t/>
            </a:r>
            <a:endParaRPr b="1" sz="1100">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33" name="Shape 233"/>
        <p:cNvGrpSpPr/>
        <p:nvPr/>
      </p:nvGrpSpPr>
      <p:grpSpPr>
        <a:xfrm>
          <a:off x="0" y="0"/>
          <a:ext cx="0" cy="0"/>
          <a:chOff x="0" y="0"/>
          <a:chExt cx="0" cy="0"/>
        </a:xfrm>
      </p:grpSpPr>
      <p:pic>
        <p:nvPicPr>
          <p:cNvPr id="234" name="Google Shape;234;p39"/>
          <p:cNvPicPr preferRelativeResize="0"/>
          <p:nvPr/>
        </p:nvPicPr>
        <p:blipFill>
          <a:blip r:embed="rId3">
            <a:alphaModFix/>
          </a:blip>
          <a:stretch>
            <a:fillRect/>
          </a:stretch>
        </p:blipFill>
        <p:spPr>
          <a:xfrm>
            <a:off x="311700" y="1500875"/>
            <a:ext cx="8520600" cy="3001575"/>
          </a:xfrm>
          <a:prstGeom prst="rect">
            <a:avLst/>
          </a:prstGeom>
          <a:noFill/>
          <a:ln>
            <a:noFill/>
          </a:ln>
        </p:spPr>
      </p:pic>
      <p:sp>
        <p:nvSpPr>
          <p:cNvPr id="235" name="Google Shape;235;p3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lang="en" sz="1820">
                <a:latin typeface="Tahoma"/>
                <a:ea typeface="Tahoma"/>
                <a:cs typeface="Tahoma"/>
                <a:sym typeface="Tahoma"/>
              </a:rPr>
              <a:t>7.2	Utilizing SQL Server Reporting Service (SSRS) (Cont.)</a:t>
            </a:r>
            <a:endParaRPr sz="1820">
              <a:latin typeface="Tahoma"/>
              <a:ea typeface="Tahoma"/>
              <a:cs typeface="Tahoma"/>
              <a:sym typeface="Tahoma"/>
            </a:endParaRPr>
          </a:p>
          <a:p>
            <a:pPr indent="0" lvl="0" marL="0" rtl="0" algn="l">
              <a:spcBef>
                <a:spcPts val="1200"/>
              </a:spcBef>
              <a:spcAft>
                <a:spcPts val="0"/>
              </a:spcAft>
              <a:buSzPts val="990"/>
              <a:buNone/>
            </a:pPr>
            <a:r>
              <a:t/>
            </a:r>
            <a:endParaRPr sz="2520"/>
          </a:p>
        </p:txBody>
      </p:sp>
      <p:sp>
        <p:nvSpPr>
          <p:cNvPr id="236" name="Google Shape;236;p39"/>
          <p:cNvSpPr txBox="1"/>
          <p:nvPr>
            <p:ph idx="1" type="body"/>
          </p:nvPr>
        </p:nvSpPr>
        <p:spPr>
          <a:xfrm>
            <a:off x="311700" y="865325"/>
            <a:ext cx="8520600" cy="370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chemeClr val="dk1"/>
                </a:solidFill>
              </a:rPr>
              <a:t>7.2.1 Parameters and filters</a:t>
            </a:r>
            <a:endParaRPr b="1" sz="1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1820">
                <a:latin typeface="Tahoma"/>
                <a:ea typeface="Tahoma"/>
                <a:cs typeface="Tahoma"/>
                <a:sym typeface="Tahoma"/>
              </a:rPr>
              <a:t>7.2	Utilizing SQL Server Reporting Service (SSRS) (Cont.)</a:t>
            </a:r>
            <a:endParaRPr sz="1820">
              <a:latin typeface="Tahoma"/>
              <a:ea typeface="Tahoma"/>
              <a:cs typeface="Tahoma"/>
              <a:sym typeface="Tahoma"/>
            </a:endParaRPr>
          </a:p>
          <a:p>
            <a:pPr indent="0" lvl="0" marL="0" rtl="0" algn="l">
              <a:spcBef>
                <a:spcPts val="1200"/>
              </a:spcBef>
              <a:spcAft>
                <a:spcPts val="0"/>
              </a:spcAft>
              <a:buSzPts val="990"/>
              <a:buNone/>
            </a:pPr>
            <a:r>
              <a:t/>
            </a:r>
            <a:endParaRPr sz="2520"/>
          </a:p>
        </p:txBody>
      </p:sp>
      <p:sp>
        <p:nvSpPr>
          <p:cNvPr id="242" name="Google Shape;242;p40"/>
          <p:cNvSpPr txBox="1"/>
          <p:nvPr>
            <p:ph idx="1" type="body"/>
          </p:nvPr>
        </p:nvSpPr>
        <p:spPr>
          <a:xfrm>
            <a:off x="311700" y="777125"/>
            <a:ext cx="8520600" cy="370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chemeClr val="dk1"/>
                </a:solidFill>
              </a:rPr>
              <a:t>7.2.1 Parameters and filters (cont.)</a:t>
            </a:r>
            <a:endParaRPr b="1" sz="1200">
              <a:solidFill>
                <a:schemeClr val="dk1"/>
              </a:solidFill>
            </a:endParaRPr>
          </a:p>
        </p:txBody>
      </p:sp>
      <p:pic>
        <p:nvPicPr>
          <p:cNvPr id="243" name="Google Shape;243;p40"/>
          <p:cNvPicPr preferRelativeResize="0"/>
          <p:nvPr/>
        </p:nvPicPr>
        <p:blipFill>
          <a:blip r:embed="rId3">
            <a:alphaModFix/>
          </a:blip>
          <a:stretch>
            <a:fillRect/>
          </a:stretch>
        </p:blipFill>
        <p:spPr>
          <a:xfrm>
            <a:off x="311700" y="1227625"/>
            <a:ext cx="8520600" cy="3615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47" name="Shape 247"/>
        <p:cNvGrpSpPr/>
        <p:nvPr/>
      </p:nvGrpSpPr>
      <p:grpSpPr>
        <a:xfrm>
          <a:off x="0" y="0"/>
          <a:ext cx="0" cy="0"/>
          <a:chOff x="0" y="0"/>
          <a:chExt cx="0" cy="0"/>
        </a:xfrm>
      </p:grpSpPr>
      <p:sp>
        <p:nvSpPr>
          <p:cNvPr id="248" name="Google Shape;248;p4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1820">
                <a:latin typeface="Tahoma"/>
                <a:ea typeface="Tahoma"/>
                <a:cs typeface="Tahoma"/>
                <a:sym typeface="Tahoma"/>
              </a:rPr>
              <a:t>7.2	Utilizing SQL Server Reporting Service (SSRS) (Cont.)</a:t>
            </a:r>
            <a:endParaRPr sz="1820">
              <a:latin typeface="Tahoma"/>
              <a:ea typeface="Tahoma"/>
              <a:cs typeface="Tahoma"/>
              <a:sym typeface="Tahoma"/>
            </a:endParaRPr>
          </a:p>
          <a:p>
            <a:pPr indent="0" lvl="0" marL="0" rtl="0" algn="l">
              <a:spcBef>
                <a:spcPts val="1200"/>
              </a:spcBef>
              <a:spcAft>
                <a:spcPts val="0"/>
              </a:spcAft>
              <a:buSzPts val="990"/>
              <a:buNone/>
            </a:pPr>
            <a:r>
              <a:t/>
            </a:r>
            <a:endParaRPr sz="2520"/>
          </a:p>
        </p:txBody>
      </p:sp>
      <p:sp>
        <p:nvSpPr>
          <p:cNvPr id="249" name="Google Shape;249;p41"/>
          <p:cNvSpPr txBox="1"/>
          <p:nvPr>
            <p:ph idx="1" type="body"/>
          </p:nvPr>
        </p:nvSpPr>
        <p:spPr>
          <a:xfrm>
            <a:off x="311700" y="806225"/>
            <a:ext cx="8520600" cy="408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chemeClr val="dk1"/>
                </a:solidFill>
              </a:rPr>
              <a:t>7.2.2 Visualization</a:t>
            </a:r>
            <a:endParaRPr b="1" sz="1200">
              <a:solidFill>
                <a:schemeClr val="dk1"/>
              </a:solidFill>
            </a:endParaRPr>
          </a:p>
        </p:txBody>
      </p:sp>
      <p:pic>
        <p:nvPicPr>
          <p:cNvPr id="250" name="Google Shape;250;p41"/>
          <p:cNvPicPr preferRelativeResize="0"/>
          <p:nvPr/>
        </p:nvPicPr>
        <p:blipFill>
          <a:blip r:embed="rId3">
            <a:alphaModFix/>
          </a:blip>
          <a:stretch>
            <a:fillRect/>
          </a:stretch>
        </p:blipFill>
        <p:spPr>
          <a:xfrm>
            <a:off x="809638" y="1171925"/>
            <a:ext cx="7524726" cy="371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ahoma"/>
                <a:ea typeface="Tahoma"/>
                <a:cs typeface="Tahoma"/>
                <a:sym typeface="Tahoma"/>
              </a:rPr>
              <a:t>Objectives and Goals</a:t>
            </a:r>
            <a:endParaRPr>
              <a:latin typeface="Tahoma"/>
              <a:ea typeface="Tahoma"/>
              <a:cs typeface="Tahoma"/>
              <a:sym typeface="Tahoma"/>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0000" lnSpcReduction="20000"/>
          </a:bodyPr>
          <a:lstStyle/>
          <a:p>
            <a:pPr indent="0" lvl="0" marL="0" rtl="0" algn="l">
              <a:spcBef>
                <a:spcPts val="1200"/>
              </a:spcBef>
              <a:spcAft>
                <a:spcPts val="0"/>
              </a:spcAft>
              <a:buNone/>
            </a:pPr>
            <a:r>
              <a:rPr b="1" lang="en" sz="3755">
                <a:solidFill>
                  <a:schemeClr val="dk1"/>
                </a:solidFill>
                <a:latin typeface="Tahoma"/>
                <a:ea typeface="Tahoma"/>
                <a:cs typeface="Tahoma"/>
                <a:sym typeface="Tahoma"/>
              </a:rPr>
              <a:t>Why:</a:t>
            </a:r>
            <a:r>
              <a:rPr lang="en" sz="3755">
                <a:latin typeface="Tahoma"/>
                <a:ea typeface="Tahoma"/>
                <a:cs typeface="Tahoma"/>
                <a:sym typeface="Tahoma"/>
              </a:rPr>
              <a:t> Enhance the Sakila Database to support advanced data analysis and visualization.</a:t>
            </a:r>
            <a:endParaRPr sz="3755">
              <a:latin typeface="Tahoma"/>
              <a:ea typeface="Tahoma"/>
              <a:cs typeface="Tahoma"/>
              <a:sym typeface="Tahoma"/>
            </a:endParaRPr>
          </a:p>
          <a:p>
            <a:pPr indent="0" lvl="0" marL="0" rtl="0" algn="l">
              <a:spcBef>
                <a:spcPts val="1200"/>
              </a:spcBef>
              <a:spcAft>
                <a:spcPts val="0"/>
              </a:spcAft>
              <a:buNone/>
            </a:pPr>
            <a:r>
              <a:rPr b="1" lang="en" sz="3755">
                <a:solidFill>
                  <a:schemeClr val="dk1"/>
                </a:solidFill>
                <a:latin typeface="Tahoma"/>
                <a:ea typeface="Tahoma"/>
                <a:cs typeface="Tahoma"/>
                <a:sym typeface="Tahoma"/>
              </a:rPr>
              <a:t>What:</a:t>
            </a:r>
            <a:r>
              <a:rPr lang="en" sz="3755">
                <a:latin typeface="Tahoma"/>
                <a:ea typeface="Tahoma"/>
                <a:cs typeface="Tahoma"/>
                <a:sym typeface="Tahoma"/>
              </a:rPr>
              <a:t> Apply data cleansing, modeling, and reporting to build a reliable and scalable database solution.</a:t>
            </a:r>
            <a:endParaRPr sz="3755">
              <a:latin typeface="Tahoma"/>
              <a:ea typeface="Tahoma"/>
              <a:cs typeface="Tahoma"/>
              <a:sym typeface="Tahoma"/>
            </a:endParaRPr>
          </a:p>
          <a:p>
            <a:pPr indent="0" lvl="0" marL="0" rtl="0" algn="l">
              <a:spcBef>
                <a:spcPts val="1200"/>
              </a:spcBef>
              <a:spcAft>
                <a:spcPts val="0"/>
              </a:spcAft>
              <a:buNone/>
            </a:pPr>
            <a:r>
              <a:rPr b="1" lang="en" sz="3755">
                <a:solidFill>
                  <a:schemeClr val="dk1"/>
                </a:solidFill>
                <a:latin typeface="Tahoma"/>
                <a:ea typeface="Tahoma"/>
                <a:cs typeface="Tahoma"/>
                <a:sym typeface="Tahoma"/>
              </a:rPr>
              <a:t>Business Description:</a:t>
            </a:r>
            <a:r>
              <a:rPr lang="en" sz="3755">
                <a:latin typeface="Tahoma"/>
                <a:ea typeface="Tahoma"/>
                <a:cs typeface="Tahoma"/>
                <a:sym typeface="Tahoma"/>
              </a:rPr>
              <a:t> The Sakila Database simulates a DVD rental store, managing inventory, transactions, and rentals.</a:t>
            </a:r>
            <a:endParaRPr sz="3755">
              <a:latin typeface="Tahoma"/>
              <a:ea typeface="Tahoma"/>
              <a:cs typeface="Tahoma"/>
              <a:sym typeface="Tahoma"/>
            </a:endParaRPr>
          </a:p>
          <a:p>
            <a:pPr indent="0" lvl="0" marL="0" rtl="0" algn="l">
              <a:spcBef>
                <a:spcPts val="1200"/>
              </a:spcBef>
              <a:spcAft>
                <a:spcPts val="0"/>
              </a:spcAft>
              <a:buNone/>
            </a:pPr>
            <a:r>
              <a:rPr b="1" lang="en" sz="3755">
                <a:solidFill>
                  <a:schemeClr val="dk1"/>
                </a:solidFill>
                <a:latin typeface="Tahoma"/>
                <a:ea typeface="Tahoma"/>
                <a:cs typeface="Tahoma"/>
                <a:sym typeface="Tahoma"/>
              </a:rPr>
              <a:t>Why It Matters:</a:t>
            </a:r>
            <a:r>
              <a:rPr lang="en" sz="3755">
                <a:latin typeface="Tahoma"/>
                <a:ea typeface="Tahoma"/>
                <a:cs typeface="Tahoma"/>
                <a:sym typeface="Tahoma"/>
              </a:rPr>
              <a:t> Efficient data management is key to optimizing operations, tracking performance, and understanding customer behavior, driving better business outcomes. Additionally, the DVD rental business plays a vital role in bringing people together, offering quality entertainment that fosters family bonding and social connections.</a:t>
            </a:r>
            <a:endParaRPr sz="3755">
              <a:latin typeface="Tahoma"/>
              <a:ea typeface="Tahoma"/>
              <a:cs typeface="Tahoma"/>
              <a:sym typeface="Tahoma"/>
            </a:endParaRPr>
          </a:p>
          <a:p>
            <a:pPr indent="0" lvl="0" marL="0" rtl="0" algn="l">
              <a:spcBef>
                <a:spcPts val="1200"/>
              </a:spcBef>
              <a:spcAft>
                <a:spcPts val="0"/>
              </a:spcAft>
              <a:buNone/>
            </a:pPr>
            <a:r>
              <a:t/>
            </a:r>
            <a:endParaRPr b="1" sz="1500"/>
          </a:p>
          <a:p>
            <a:pPr indent="0" lvl="0" marL="0" rtl="0" algn="l">
              <a:spcBef>
                <a:spcPts val="1200"/>
              </a:spcBef>
              <a:spcAft>
                <a:spcPts val="0"/>
              </a:spcAft>
              <a:buNone/>
            </a:pPr>
            <a:r>
              <a:t/>
            </a:r>
            <a:endParaRPr b="1" sz="1100">
              <a:solidFill>
                <a:schemeClr val="dk1"/>
              </a:solidFill>
            </a:endParaRPr>
          </a:p>
          <a:p>
            <a:pPr indent="0" lvl="0" marL="0" rtl="0" algn="l">
              <a:spcBef>
                <a:spcPts val="1200"/>
              </a:spcBef>
              <a:spcAft>
                <a:spcPts val="0"/>
              </a:spcAft>
              <a:buClr>
                <a:schemeClr val="dk1"/>
              </a:buClr>
              <a:buSzPct val="100000"/>
              <a:buFont typeface="Arial"/>
              <a:buNone/>
            </a:pPr>
            <a:r>
              <a:t/>
            </a:r>
            <a:endParaRPr b="1"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1820">
                <a:latin typeface="Tahoma"/>
                <a:ea typeface="Tahoma"/>
                <a:cs typeface="Tahoma"/>
                <a:sym typeface="Tahoma"/>
              </a:rPr>
              <a:t>7.2	Utilizing SQL Server Reporting Service (SSRS) (Cont.)</a:t>
            </a:r>
            <a:endParaRPr sz="1820">
              <a:latin typeface="Tahoma"/>
              <a:ea typeface="Tahoma"/>
              <a:cs typeface="Tahoma"/>
              <a:sym typeface="Tahoma"/>
            </a:endParaRPr>
          </a:p>
          <a:p>
            <a:pPr indent="0" lvl="0" marL="0" rtl="0" algn="l">
              <a:spcBef>
                <a:spcPts val="1200"/>
              </a:spcBef>
              <a:spcAft>
                <a:spcPts val="0"/>
              </a:spcAft>
              <a:buSzPts val="990"/>
              <a:buNone/>
            </a:pPr>
            <a:r>
              <a:t/>
            </a:r>
            <a:endParaRPr sz="2520"/>
          </a:p>
        </p:txBody>
      </p:sp>
      <p:sp>
        <p:nvSpPr>
          <p:cNvPr id="256" name="Google Shape;256;p42"/>
          <p:cNvSpPr txBox="1"/>
          <p:nvPr>
            <p:ph idx="1" type="body"/>
          </p:nvPr>
        </p:nvSpPr>
        <p:spPr>
          <a:xfrm>
            <a:off x="311700" y="806225"/>
            <a:ext cx="8520600" cy="408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chemeClr val="dk1"/>
                </a:solidFill>
              </a:rPr>
              <a:t>7.2.3 Drillthrough action (cont.)</a:t>
            </a:r>
            <a:endParaRPr b="1" sz="1200">
              <a:solidFill>
                <a:schemeClr val="dk1"/>
              </a:solidFill>
            </a:endParaRPr>
          </a:p>
        </p:txBody>
      </p:sp>
      <p:pic>
        <p:nvPicPr>
          <p:cNvPr id="257" name="Google Shape;257;p42"/>
          <p:cNvPicPr preferRelativeResize="0"/>
          <p:nvPr/>
        </p:nvPicPr>
        <p:blipFill>
          <a:blip r:embed="rId3">
            <a:alphaModFix/>
          </a:blip>
          <a:stretch>
            <a:fillRect/>
          </a:stretch>
        </p:blipFill>
        <p:spPr>
          <a:xfrm>
            <a:off x="1054300" y="1191250"/>
            <a:ext cx="7035399" cy="3699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61" name="Shape 261"/>
        <p:cNvGrpSpPr/>
        <p:nvPr/>
      </p:nvGrpSpPr>
      <p:grpSpPr>
        <a:xfrm>
          <a:off x="0" y="0"/>
          <a:ext cx="0" cy="0"/>
          <a:chOff x="0" y="0"/>
          <a:chExt cx="0" cy="0"/>
        </a:xfrm>
      </p:grpSpPr>
      <p:sp>
        <p:nvSpPr>
          <p:cNvPr id="262" name="Google Shape;262;p4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1820">
                <a:latin typeface="Tahoma"/>
                <a:ea typeface="Tahoma"/>
                <a:cs typeface="Tahoma"/>
                <a:sym typeface="Tahoma"/>
              </a:rPr>
              <a:t>7.2	Utilizing SQL Server Reporting Service (SSRS) (Cont.)</a:t>
            </a:r>
            <a:endParaRPr sz="1820">
              <a:latin typeface="Tahoma"/>
              <a:ea typeface="Tahoma"/>
              <a:cs typeface="Tahoma"/>
              <a:sym typeface="Tahoma"/>
            </a:endParaRPr>
          </a:p>
          <a:p>
            <a:pPr indent="0" lvl="0" marL="0" rtl="0" algn="l">
              <a:spcBef>
                <a:spcPts val="1200"/>
              </a:spcBef>
              <a:spcAft>
                <a:spcPts val="0"/>
              </a:spcAft>
              <a:buSzPts val="990"/>
              <a:buNone/>
            </a:pPr>
            <a:r>
              <a:t/>
            </a:r>
            <a:endParaRPr sz="2520"/>
          </a:p>
        </p:txBody>
      </p:sp>
      <p:sp>
        <p:nvSpPr>
          <p:cNvPr id="263" name="Google Shape;263;p43"/>
          <p:cNvSpPr txBox="1"/>
          <p:nvPr>
            <p:ph idx="1" type="body"/>
          </p:nvPr>
        </p:nvSpPr>
        <p:spPr>
          <a:xfrm>
            <a:off x="311700" y="806225"/>
            <a:ext cx="8520600" cy="408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chemeClr val="dk1"/>
                </a:solidFill>
              </a:rPr>
              <a:t>7.2.3 Drillthrough action</a:t>
            </a:r>
            <a:endParaRPr b="1" sz="1200">
              <a:solidFill>
                <a:schemeClr val="dk1"/>
              </a:solidFill>
            </a:endParaRPr>
          </a:p>
        </p:txBody>
      </p:sp>
      <p:pic>
        <p:nvPicPr>
          <p:cNvPr id="264" name="Google Shape;264;p43"/>
          <p:cNvPicPr preferRelativeResize="0"/>
          <p:nvPr/>
        </p:nvPicPr>
        <p:blipFill>
          <a:blip r:embed="rId3">
            <a:alphaModFix/>
          </a:blip>
          <a:stretch>
            <a:fillRect/>
          </a:stretch>
        </p:blipFill>
        <p:spPr>
          <a:xfrm>
            <a:off x="414250" y="1267450"/>
            <a:ext cx="8315501" cy="3622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462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a:t>
            </a:r>
            <a:endParaRPr sz="2020">
              <a:latin typeface="Tahoma"/>
              <a:ea typeface="Tahoma"/>
              <a:cs typeface="Tahoma"/>
              <a:sym typeface="Tahoma"/>
            </a:endParaRPr>
          </a:p>
        </p:txBody>
      </p:sp>
      <p:sp>
        <p:nvSpPr>
          <p:cNvPr id="270" name="Google Shape;270;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Clr>
                <a:schemeClr val="dk1"/>
              </a:buClr>
              <a:buSzPts val="1100"/>
              <a:buFont typeface="Arial"/>
              <a:buNone/>
            </a:pPr>
            <a:r>
              <a:rPr lang="en" sz="1200">
                <a:latin typeface="Tahoma"/>
                <a:ea typeface="Tahoma"/>
                <a:cs typeface="Tahoma"/>
                <a:sym typeface="Tahoma"/>
              </a:rPr>
              <a:t>In this section, Power BI was used to create interactive dashboards, connecting directly to the DWH to visualize key business metrics. The main dashboard components include:</a:t>
            </a:r>
            <a:endParaRPr sz="1200">
              <a:latin typeface="Tahoma"/>
              <a:ea typeface="Tahoma"/>
              <a:cs typeface="Tahoma"/>
              <a:sym typeface="Tahoma"/>
            </a:endParaRPr>
          </a:p>
          <a:p>
            <a:pPr indent="-304800" lvl="0" marL="457200" rtl="0" algn="l">
              <a:lnSpc>
                <a:spcPct val="150000"/>
              </a:lnSpc>
              <a:spcBef>
                <a:spcPts val="1200"/>
              </a:spcBef>
              <a:spcAft>
                <a:spcPts val="0"/>
              </a:spcAft>
              <a:buSzPts val="1200"/>
              <a:buChar char="●"/>
            </a:pPr>
            <a:r>
              <a:rPr b="1" lang="en" sz="1200">
                <a:solidFill>
                  <a:schemeClr val="dk1"/>
                </a:solidFill>
                <a:latin typeface="Tahoma"/>
                <a:ea typeface="Tahoma"/>
                <a:cs typeface="Tahoma"/>
                <a:sym typeface="Tahoma"/>
              </a:rPr>
              <a:t>Home:</a:t>
            </a:r>
            <a:r>
              <a:rPr lang="en" sz="1200">
                <a:latin typeface="Tahoma"/>
                <a:ea typeface="Tahoma"/>
                <a:cs typeface="Tahoma"/>
                <a:sym typeface="Tahoma"/>
              </a:rPr>
              <a:t> Overview of key metrics and summaries.</a:t>
            </a:r>
            <a:endParaRPr sz="1200">
              <a:latin typeface="Tahoma"/>
              <a:ea typeface="Tahoma"/>
              <a:cs typeface="Tahoma"/>
              <a:sym typeface="Tahoma"/>
            </a:endParaRPr>
          </a:p>
          <a:p>
            <a:pPr indent="-304800" lvl="0" marL="457200" rtl="0" algn="l">
              <a:lnSpc>
                <a:spcPct val="150000"/>
              </a:lnSpc>
              <a:spcBef>
                <a:spcPts val="0"/>
              </a:spcBef>
              <a:spcAft>
                <a:spcPts val="0"/>
              </a:spcAft>
              <a:buSzPts val="1200"/>
              <a:buChar char="●"/>
            </a:pPr>
            <a:r>
              <a:rPr b="1" lang="en" sz="1200">
                <a:solidFill>
                  <a:schemeClr val="dk1"/>
                </a:solidFill>
                <a:latin typeface="Tahoma"/>
                <a:ea typeface="Tahoma"/>
                <a:cs typeface="Tahoma"/>
                <a:sym typeface="Tahoma"/>
              </a:rPr>
              <a:t>Performance</a:t>
            </a:r>
            <a:r>
              <a:rPr lang="en" sz="1200">
                <a:solidFill>
                  <a:schemeClr val="dk1"/>
                </a:solidFill>
                <a:latin typeface="Tahoma"/>
                <a:ea typeface="Tahoma"/>
                <a:cs typeface="Tahoma"/>
                <a:sym typeface="Tahoma"/>
              </a:rPr>
              <a:t>: </a:t>
            </a:r>
            <a:r>
              <a:rPr lang="en" sz="1200">
                <a:latin typeface="Tahoma"/>
                <a:ea typeface="Tahoma"/>
                <a:cs typeface="Tahoma"/>
                <a:sym typeface="Tahoma"/>
              </a:rPr>
              <a:t>Detailed analysis of business performance.</a:t>
            </a:r>
            <a:endParaRPr sz="1200">
              <a:latin typeface="Tahoma"/>
              <a:ea typeface="Tahoma"/>
              <a:cs typeface="Tahoma"/>
              <a:sym typeface="Tahoma"/>
            </a:endParaRPr>
          </a:p>
          <a:p>
            <a:pPr indent="-304800" lvl="0" marL="457200" rtl="0" algn="l">
              <a:lnSpc>
                <a:spcPct val="150000"/>
              </a:lnSpc>
              <a:spcBef>
                <a:spcPts val="0"/>
              </a:spcBef>
              <a:spcAft>
                <a:spcPts val="0"/>
              </a:spcAft>
              <a:buSzPts val="1200"/>
              <a:buChar char="●"/>
            </a:pPr>
            <a:r>
              <a:rPr b="1" lang="en" sz="1200">
                <a:solidFill>
                  <a:schemeClr val="dk1"/>
                </a:solidFill>
                <a:latin typeface="Tahoma"/>
                <a:ea typeface="Tahoma"/>
                <a:cs typeface="Tahoma"/>
                <a:sym typeface="Tahoma"/>
              </a:rPr>
              <a:t>Customers</a:t>
            </a:r>
            <a:r>
              <a:rPr lang="en" sz="1200">
                <a:solidFill>
                  <a:schemeClr val="dk1"/>
                </a:solidFill>
                <a:latin typeface="Tahoma"/>
                <a:ea typeface="Tahoma"/>
                <a:cs typeface="Tahoma"/>
                <a:sym typeface="Tahoma"/>
              </a:rPr>
              <a:t>:</a:t>
            </a:r>
            <a:r>
              <a:rPr lang="en" sz="1200">
                <a:latin typeface="Tahoma"/>
                <a:ea typeface="Tahoma"/>
                <a:cs typeface="Tahoma"/>
                <a:sym typeface="Tahoma"/>
              </a:rPr>
              <a:t> Customer-related metrics and behaviors.</a:t>
            </a:r>
            <a:endParaRPr sz="1200">
              <a:latin typeface="Tahoma"/>
              <a:ea typeface="Tahoma"/>
              <a:cs typeface="Tahoma"/>
              <a:sym typeface="Tahoma"/>
            </a:endParaRPr>
          </a:p>
          <a:p>
            <a:pPr indent="-304800" lvl="0" marL="457200" rtl="0" algn="l">
              <a:lnSpc>
                <a:spcPct val="150000"/>
              </a:lnSpc>
              <a:spcBef>
                <a:spcPts val="0"/>
              </a:spcBef>
              <a:spcAft>
                <a:spcPts val="0"/>
              </a:spcAft>
              <a:buSzPts val="1200"/>
              <a:buChar char="●"/>
            </a:pPr>
            <a:r>
              <a:rPr b="1" lang="en" sz="1200">
                <a:solidFill>
                  <a:schemeClr val="dk1"/>
                </a:solidFill>
                <a:latin typeface="Tahoma"/>
                <a:ea typeface="Tahoma"/>
                <a:cs typeface="Tahoma"/>
                <a:sym typeface="Tahoma"/>
              </a:rPr>
              <a:t>Film</a:t>
            </a:r>
            <a:r>
              <a:rPr lang="en" sz="1200">
                <a:solidFill>
                  <a:schemeClr val="dk1"/>
                </a:solidFill>
                <a:latin typeface="Tahoma"/>
                <a:ea typeface="Tahoma"/>
                <a:cs typeface="Tahoma"/>
                <a:sym typeface="Tahoma"/>
              </a:rPr>
              <a:t>:</a:t>
            </a:r>
            <a:r>
              <a:rPr lang="en" sz="1200">
                <a:latin typeface="Tahoma"/>
                <a:ea typeface="Tahoma"/>
                <a:cs typeface="Tahoma"/>
                <a:sym typeface="Tahoma"/>
              </a:rPr>
              <a:t> Insights into film inventory, rentals, and trends.</a:t>
            </a:r>
            <a:endParaRPr sz="1200">
              <a:latin typeface="Tahoma"/>
              <a:ea typeface="Tahoma"/>
              <a:cs typeface="Tahoma"/>
              <a:sym typeface="Tahoma"/>
            </a:endParaRPr>
          </a:p>
          <a:p>
            <a:pPr indent="-304800" lvl="0" marL="457200" rtl="0" algn="l">
              <a:lnSpc>
                <a:spcPct val="150000"/>
              </a:lnSpc>
              <a:spcBef>
                <a:spcPts val="0"/>
              </a:spcBef>
              <a:spcAft>
                <a:spcPts val="0"/>
              </a:spcAft>
              <a:buSzPts val="1200"/>
              <a:buChar char="●"/>
            </a:pPr>
            <a:r>
              <a:rPr b="1" lang="en" sz="1200">
                <a:solidFill>
                  <a:schemeClr val="dk1"/>
                </a:solidFill>
                <a:latin typeface="Tahoma"/>
                <a:ea typeface="Tahoma"/>
                <a:cs typeface="Tahoma"/>
                <a:sym typeface="Tahoma"/>
              </a:rPr>
              <a:t>Help</a:t>
            </a:r>
            <a:r>
              <a:rPr lang="en" sz="1200">
                <a:solidFill>
                  <a:schemeClr val="dk1"/>
                </a:solidFill>
                <a:latin typeface="Tahoma"/>
                <a:ea typeface="Tahoma"/>
                <a:cs typeface="Tahoma"/>
                <a:sym typeface="Tahoma"/>
              </a:rPr>
              <a:t>:</a:t>
            </a:r>
            <a:r>
              <a:rPr lang="en" sz="1200">
                <a:latin typeface="Tahoma"/>
                <a:ea typeface="Tahoma"/>
                <a:cs typeface="Tahoma"/>
                <a:sym typeface="Tahoma"/>
              </a:rPr>
              <a:t> Guidance and resources for using the dashboard and business </a:t>
            </a:r>
            <a:r>
              <a:rPr lang="en" sz="1200">
                <a:latin typeface="Tahoma"/>
                <a:ea typeface="Tahoma"/>
                <a:cs typeface="Tahoma"/>
                <a:sym typeface="Tahoma"/>
              </a:rPr>
              <a:t>improvement</a:t>
            </a:r>
            <a:r>
              <a:rPr lang="en" sz="1200">
                <a:latin typeface="Tahoma"/>
                <a:ea typeface="Tahoma"/>
                <a:cs typeface="Tahoma"/>
                <a:sym typeface="Tahoma"/>
              </a:rPr>
              <a:t>.</a:t>
            </a:r>
            <a:endParaRPr sz="1200">
              <a:latin typeface="Tahoma"/>
              <a:ea typeface="Tahoma"/>
              <a:cs typeface="Tahoma"/>
              <a:sym typeface="Tahoma"/>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276" name="Google Shape;27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852"/>
              <a:buNone/>
            </a:pPr>
            <a:r>
              <a:rPr b="1" lang="en" sz="1200">
                <a:solidFill>
                  <a:schemeClr val="dk1"/>
                </a:solidFill>
                <a:latin typeface="Tahoma"/>
                <a:ea typeface="Tahoma"/>
                <a:cs typeface="Tahoma"/>
                <a:sym typeface="Tahoma"/>
              </a:rPr>
              <a:t>7.3.1 Home Page Visuals Breakdown</a:t>
            </a:r>
            <a:endParaRPr b="1" sz="1200">
              <a:solidFill>
                <a:schemeClr val="dk1"/>
              </a:solidFill>
              <a:latin typeface="Tahoma"/>
              <a:ea typeface="Tahoma"/>
              <a:cs typeface="Tahoma"/>
              <a:sym typeface="Tahoma"/>
            </a:endParaRPr>
          </a:p>
          <a:p>
            <a:pPr indent="-304800" lvl="0" marL="457200" rtl="0" algn="l">
              <a:lnSpc>
                <a:spcPct val="150000"/>
              </a:lnSpc>
              <a:spcBef>
                <a:spcPts val="1200"/>
              </a:spcBef>
              <a:spcAft>
                <a:spcPts val="0"/>
              </a:spcAft>
              <a:buClr>
                <a:schemeClr val="dk1"/>
              </a:buClr>
              <a:buSzPts val="1200"/>
              <a:buChar char="●"/>
            </a:pPr>
            <a:r>
              <a:rPr b="1" lang="en" sz="1200">
                <a:solidFill>
                  <a:schemeClr val="dk1"/>
                </a:solidFill>
                <a:latin typeface="Tahoma"/>
                <a:ea typeface="Tahoma"/>
                <a:cs typeface="Tahoma"/>
                <a:sym typeface="Tahoma"/>
              </a:rPr>
              <a:t>Key Metrics</a:t>
            </a:r>
            <a:r>
              <a:rPr lang="en" sz="1200">
                <a:solidFill>
                  <a:schemeClr val="dk1"/>
                </a:solidFill>
                <a:latin typeface="Tahoma"/>
                <a:ea typeface="Tahoma"/>
                <a:cs typeface="Tahoma"/>
                <a:sym typeface="Tahoma"/>
              </a:rPr>
              <a:t>:</a:t>
            </a:r>
            <a:r>
              <a:rPr lang="en" sz="1200">
                <a:latin typeface="Tahoma"/>
                <a:ea typeface="Tahoma"/>
                <a:cs typeface="Tahoma"/>
                <a:sym typeface="Tahoma"/>
              </a:rPr>
              <a:t> Cards displaying the number of rentals, customers, revenue, and inventory copies.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Charts:</a:t>
            </a:r>
            <a:r>
              <a:rPr lang="en" sz="1200">
                <a:latin typeface="Tahoma"/>
                <a:ea typeface="Tahoma"/>
                <a:cs typeface="Tahoma"/>
                <a:sym typeface="Tahoma"/>
              </a:rPr>
              <a:t> Visuals for film categories, top 5 rented movies, rental rates by month, and top 5 customers.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Tooltips:</a:t>
            </a:r>
            <a:r>
              <a:rPr lang="en" sz="1200">
                <a:latin typeface="Tahoma"/>
                <a:ea typeface="Tahoma"/>
                <a:cs typeface="Tahoma"/>
                <a:sym typeface="Tahoma"/>
              </a:rPr>
              <a:t> Hovering over each film category reveal</a:t>
            </a:r>
            <a:r>
              <a:rPr lang="en" sz="1200">
                <a:latin typeface="Tahoma"/>
                <a:ea typeface="Tahoma"/>
                <a:cs typeface="Tahoma"/>
                <a:sym typeface="Tahoma"/>
              </a:rPr>
              <a:t>s</a:t>
            </a:r>
            <a:r>
              <a:rPr lang="en" sz="1200">
                <a:latin typeface="Tahoma"/>
                <a:ea typeface="Tahoma"/>
                <a:cs typeface="Tahoma"/>
                <a:sym typeface="Tahoma"/>
              </a:rPr>
              <a:t> movie details, including the number of films and their revenue   contribution.</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Drill-Throughs: </a:t>
            </a:r>
            <a:r>
              <a:rPr lang="en" sz="1200">
                <a:latin typeface="Tahoma"/>
                <a:ea typeface="Tahoma"/>
                <a:cs typeface="Tahoma"/>
                <a:sym typeface="Tahoma"/>
              </a:rPr>
              <a:t>Interactive drill-throughs on film categories and months, leading to detailed rental performance tables.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Navigation:</a:t>
            </a:r>
            <a:r>
              <a:rPr lang="en" sz="1200">
                <a:latin typeface="Tahoma"/>
                <a:ea typeface="Tahoma"/>
                <a:cs typeface="Tahoma"/>
                <a:sym typeface="Tahoma"/>
              </a:rPr>
              <a:t> Buttons for easy access to all other pages.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Slicers:</a:t>
            </a:r>
            <a:r>
              <a:rPr lang="en" sz="1200">
                <a:latin typeface="Tahoma"/>
                <a:ea typeface="Tahoma"/>
                <a:cs typeface="Tahoma"/>
                <a:sym typeface="Tahoma"/>
              </a:rPr>
              <a:t> Filters for film categories and stores.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Drill-Ups/Downs:</a:t>
            </a:r>
            <a:r>
              <a:rPr lang="en" sz="1200">
                <a:latin typeface="Tahoma"/>
                <a:ea typeface="Tahoma"/>
                <a:cs typeface="Tahoma"/>
                <a:sym typeface="Tahoma"/>
              </a:rPr>
              <a:t> Drill functionality between date, month and year (date hierarchy)</a:t>
            </a:r>
            <a:endParaRPr b="1" sz="1200">
              <a:solidFill>
                <a:schemeClr val="dk1"/>
              </a:solidFill>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Font typeface="Tahoma"/>
              <a:buChar char="●"/>
            </a:pPr>
            <a:r>
              <a:rPr lang="en" sz="1200">
                <a:latin typeface="Tahoma"/>
                <a:ea typeface="Tahoma"/>
                <a:cs typeface="Tahoma"/>
                <a:sym typeface="Tahoma"/>
              </a:rPr>
              <a:t>The next page includes a screenshot of the dashboard layout.</a:t>
            </a:r>
            <a:endParaRPr sz="1200">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0" name="Shape 280"/>
        <p:cNvGrpSpPr/>
        <p:nvPr/>
      </p:nvGrpSpPr>
      <p:grpSpPr>
        <a:xfrm>
          <a:off x="0" y="0"/>
          <a:ext cx="0" cy="0"/>
          <a:chOff x="0" y="0"/>
          <a:chExt cx="0" cy="0"/>
        </a:xfrm>
      </p:grpSpPr>
      <p:sp>
        <p:nvSpPr>
          <p:cNvPr id="281" name="Google Shape;281;p46"/>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282" name="Google Shape;282;p46"/>
          <p:cNvSpPr txBox="1"/>
          <p:nvPr>
            <p:ph idx="1" type="body"/>
          </p:nvPr>
        </p:nvSpPr>
        <p:spPr>
          <a:xfrm>
            <a:off x="311700" y="789125"/>
            <a:ext cx="8520600" cy="4122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852"/>
              <a:buNone/>
            </a:pPr>
            <a:r>
              <a:rPr b="1" lang="en" sz="1200">
                <a:solidFill>
                  <a:schemeClr val="dk1"/>
                </a:solidFill>
              </a:rPr>
              <a:t>7.3.1 Home Page </a:t>
            </a:r>
            <a:r>
              <a:rPr b="1" lang="en" sz="1200">
                <a:solidFill>
                  <a:schemeClr val="dk1"/>
                </a:solidFill>
              </a:rPr>
              <a:t>Visuals Breakdown (Cont).</a:t>
            </a:r>
            <a:endParaRPr b="1" sz="1200">
              <a:solidFill>
                <a:schemeClr val="dk1"/>
              </a:solidFill>
            </a:endParaRPr>
          </a:p>
          <a:p>
            <a:pPr indent="0" lvl="0" marL="457200" rtl="0" algn="l">
              <a:lnSpc>
                <a:spcPct val="150000"/>
              </a:lnSpc>
              <a:spcBef>
                <a:spcPts val="1200"/>
              </a:spcBef>
              <a:spcAft>
                <a:spcPts val="1200"/>
              </a:spcAft>
              <a:buNone/>
            </a:pPr>
            <a:r>
              <a:t/>
            </a:r>
            <a:endParaRPr sz="1200"/>
          </a:p>
        </p:txBody>
      </p:sp>
      <p:pic>
        <p:nvPicPr>
          <p:cNvPr id="283" name="Google Shape;283;p46"/>
          <p:cNvPicPr preferRelativeResize="0"/>
          <p:nvPr/>
        </p:nvPicPr>
        <p:blipFill>
          <a:blip r:embed="rId3">
            <a:alphaModFix/>
          </a:blip>
          <a:stretch>
            <a:fillRect/>
          </a:stretch>
        </p:blipFill>
        <p:spPr>
          <a:xfrm>
            <a:off x="311700" y="1104825"/>
            <a:ext cx="8520598" cy="38071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7" name="Shape 287"/>
        <p:cNvGrpSpPr/>
        <p:nvPr/>
      </p:nvGrpSpPr>
      <p:grpSpPr>
        <a:xfrm>
          <a:off x="0" y="0"/>
          <a:ext cx="0" cy="0"/>
          <a:chOff x="0" y="0"/>
          <a:chExt cx="0" cy="0"/>
        </a:xfrm>
      </p:grpSpPr>
      <p:sp>
        <p:nvSpPr>
          <p:cNvPr id="288" name="Google Shape;288;p47"/>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289" name="Google Shape;289;p47"/>
          <p:cNvSpPr txBox="1"/>
          <p:nvPr>
            <p:ph idx="1" type="body"/>
          </p:nvPr>
        </p:nvSpPr>
        <p:spPr>
          <a:xfrm>
            <a:off x="311700" y="789125"/>
            <a:ext cx="8520600" cy="42063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852"/>
              <a:buNone/>
            </a:pPr>
            <a:r>
              <a:rPr b="1" lang="en" sz="1200">
                <a:solidFill>
                  <a:schemeClr val="dk1"/>
                </a:solidFill>
              </a:rPr>
              <a:t>7.3.1 Home Page Visuals Breakdown (Cont.)</a:t>
            </a:r>
            <a:endParaRPr b="1" sz="1200">
              <a:solidFill>
                <a:schemeClr val="dk1"/>
              </a:solidFill>
            </a:endParaRPr>
          </a:p>
          <a:p>
            <a:pPr indent="0" lvl="0" marL="457200" rtl="0" algn="l">
              <a:lnSpc>
                <a:spcPct val="150000"/>
              </a:lnSpc>
              <a:spcBef>
                <a:spcPts val="1200"/>
              </a:spcBef>
              <a:spcAft>
                <a:spcPts val="1200"/>
              </a:spcAft>
              <a:buNone/>
            </a:pPr>
            <a:r>
              <a:t/>
            </a:r>
            <a:endParaRPr sz="1200"/>
          </a:p>
        </p:txBody>
      </p:sp>
      <p:pic>
        <p:nvPicPr>
          <p:cNvPr id="290" name="Google Shape;290;p47"/>
          <p:cNvPicPr preferRelativeResize="0"/>
          <p:nvPr/>
        </p:nvPicPr>
        <p:blipFill>
          <a:blip r:embed="rId3">
            <a:alphaModFix/>
          </a:blip>
          <a:stretch>
            <a:fillRect/>
          </a:stretch>
        </p:blipFill>
        <p:spPr>
          <a:xfrm>
            <a:off x="311700" y="1104800"/>
            <a:ext cx="8520601" cy="38906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94" name="Shape 294"/>
        <p:cNvGrpSpPr/>
        <p:nvPr/>
      </p:nvGrpSpPr>
      <p:grpSpPr>
        <a:xfrm>
          <a:off x="0" y="0"/>
          <a:ext cx="0" cy="0"/>
          <a:chOff x="0" y="0"/>
          <a:chExt cx="0" cy="0"/>
        </a:xfrm>
      </p:grpSpPr>
      <p:sp>
        <p:nvSpPr>
          <p:cNvPr id="295" name="Google Shape;295;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296" name="Google Shape;29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Clr>
                <a:schemeClr val="dk1"/>
              </a:buClr>
              <a:buSzPts val="1100"/>
              <a:buFont typeface="Arial"/>
              <a:buNone/>
            </a:pPr>
            <a:r>
              <a:rPr b="1" lang="en" sz="1200">
                <a:solidFill>
                  <a:schemeClr val="dk1"/>
                </a:solidFill>
                <a:latin typeface="Tahoma"/>
                <a:ea typeface="Tahoma"/>
                <a:cs typeface="Tahoma"/>
                <a:sym typeface="Tahoma"/>
              </a:rPr>
              <a:t>7.3.2 Performance Page Visuals Breakdown</a:t>
            </a:r>
            <a:endParaRPr b="1" sz="1200">
              <a:solidFill>
                <a:schemeClr val="dk1"/>
              </a:solidFill>
              <a:latin typeface="Tahoma"/>
              <a:ea typeface="Tahoma"/>
              <a:cs typeface="Tahoma"/>
              <a:sym typeface="Tahoma"/>
            </a:endParaRPr>
          </a:p>
          <a:p>
            <a:pPr indent="-304800" lvl="0" marL="457200" rtl="0" algn="l">
              <a:lnSpc>
                <a:spcPct val="150000"/>
              </a:lnSpc>
              <a:spcBef>
                <a:spcPts val="1200"/>
              </a:spcBef>
              <a:spcAft>
                <a:spcPts val="0"/>
              </a:spcAft>
              <a:buClr>
                <a:schemeClr val="dk1"/>
              </a:buClr>
              <a:buSzPts val="1200"/>
              <a:buChar char="●"/>
            </a:pPr>
            <a:r>
              <a:rPr b="1" lang="en" sz="1200">
                <a:solidFill>
                  <a:schemeClr val="dk1"/>
                </a:solidFill>
                <a:latin typeface="Tahoma"/>
                <a:ea typeface="Tahoma"/>
                <a:cs typeface="Tahoma"/>
                <a:sym typeface="Tahoma"/>
              </a:rPr>
              <a:t>Key Metrics</a:t>
            </a:r>
            <a:r>
              <a:rPr lang="en" sz="1200">
                <a:solidFill>
                  <a:schemeClr val="dk1"/>
                </a:solidFill>
                <a:latin typeface="Tahoma"/>
                <a:ea typeface="Tahoma"/>
                <a:cs typeface="Tahoma"/>
                <a:sym typeface="Tahoma"/>
              </a:rPr>
              <a:t>:</a:t>
            </a:r>
            <a:r>
              <a:rPr lang="en" sz="1200">
                <a:latin typeface="Tahoma"/>
                <a:ea typeface="Tahoma"/>
                <a:cs typeface="Tahoma"/>
                <a:sym typeface="Tahoma"/>
              </a:rPr>
              <a:t> Cards for total rentals, film copies, revenue, number of films, and average rental duration.</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Charts</a:t>
            </a:r>
            <a:r>
              <a:rPr lang="en" sz="1200">
                <a:solidFill>
                  <a:schemeClr val="dk1"/>
                </a:solidFill>
                <a:latin typeface="Tahoma"/>
                <a:ea typeface="Tahoma"/>
                <a:cs typeface="Tahoma"/>
                <a:sym typeface="Tahoma"/>
              </a:rPr>
              <a:t>:</a:t>
            </a:r>
            <a:r>
              <a:rPr lang="en" sz="1200">
                <a:latin typeface="Tahoma"/>
                <a:ea typeface="Tahoma"/>
                <a:cs typeface="Tahoma"/>
                <a:sym typeface="Tahoma"/>
              </a:rPr>
              <a:t> Visuals for revenue over time, returns by film title, revenue by store, and return timing (late vs. on-time).</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Slicers:</a:t>
            </a:r>
            <a:r>
              <a:rPr lang="en" sz="1200">
                <a:latin typeface="Tahoma"/>
                <a:ea typeface="Tahoma"/>
                <a:cs typeface="Tahoma"/>
                <a:sym typeface="Tahoma"/>
              </a:rPr>
              <a:t> Filters for film categories and stores.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Drill-Ups/Downs:</a:t>
            </a:r>
            <a:r>
              <a:rPr lang="en" sz="1200">
                <a:latin typeface="Tahoma"/>
                <a:ea typeface="Tahoma"/>
                <a:cs typeface="Tahoma"/>
                <a:sym typeface="Tahoma"/>
              </a:rPr>
              <a:t> Drill functionality between date, month and year (date hierarchy)</a:t>
            </a:r>
            <a:endParaRPr b="1" sz="1200">
              <a:solidFill>
                <a:schemeClr val="dk1"/>
              </a:solidFill>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Navigation</a:t>
            </a:r>
            <a:r>
              <a:rPr lang="en" sz="1200">
                <a:solidFill>
                  <a:schemeClr val="dk1"/>
                </a:solidFill>
                <a:latin typeface="Tahoma"/>
                <a:ea typeface="Tahoma"/>
                <a:cs typeface="Tahoma"/>
                <a:sym typeface="Tahoma"/>
              </a:rPr>
              <a:t>:</a:t>
            </a:r>
            <a:r>
              <a:rPr lang="en" sz="1200">
                <a:latin typeface="Tahoma"/>
                <a:ea typeface="Tahoma"/>
                <a:cs typeface="Tahoma"/>
                <a:sym typeface="Tahoma"/>
              </a:rPr>
              <a:t> Buttons for easy access to other pages.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Font typeface="Tahoma"/>
              <a:buChar char="●"/>
            </a:pPr>
            <a:r>
              <a:rPr lang="en" sz="1200">
                <a:latin typeface="Tahoma"/>
                <a:ea typeface="Tahoma"/>
                <a:cs typeface="Tahoma"/>
                <a:sym typeface="Tahoma"/>
              </a:rPr>
              <a:t>The next page includes a screenshot of the dashboard layout.</a:t>
            </a:r>
            <a:endParaRPr sz="1200">
              <a:latin typeface="Tahoma"/>
              <a:ea typeface="Tahoma"/>
              <a:cs typeface="Tahoma"/>
              <a:sym typeface="Tahoma"/>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1200"/>
              </a:spcAft>
              <a:buNone/>
            </a:pPr>
            <a:r>
              <a:t/>
            </a:r>
            <a:endParaRPr b="1" sz="12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00" name="Shape 300"/>
        <p:cNvGrpSpPr/>
        <p:nvPr/>
      </p:nvGrpSpPr>
      <p:grpSpPr>
        <a:xfrm>
          <a:off x="0" y="0"/>
          <a:ext cx="0" cy="0"/>
          <a:chOff x="0" y="0"/>
          <a:chExt cx="0" cy="0"/>
        </a:xfrm>
      </p:grpSpPr>
      <p:sp>
        <p:nvSpPr>
          <p:cNvPr id="301" name="Google Shape;301;p49"/>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302" name="Google Shape;302;p49"/>
          <p:cNvSpPr txBox="1"/>
          <p:nvPr>
            <p:ph idx="1" type="body"/>
          </p:nvPr>
        </p:nvSpPr>
        <p:spPr>
          <a:xfrm>
            <a:off x="311700" y="712925"/>
            <a:ext cx="8520600" cy="40893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None/>
            </a:pPr>
            <a:r>
              <a:rPr b="1" lang="en" sz="1200">
                <a:solidFill>
                  <a:schemeClr val="dk1"/>
                </a:solidFill>
                <a:latin typeface="Tahoma"/>
                <a:ea typeface="Tahoma"/>
                <a:cs typeface="Tahoma"/>
                <a:sym typeface="Tahoma"/>
              </a:rPr>
              <a:t>7.3.2 Performance Page Visuals Breakdown (Cont.)</a:t>
            </a:r>
            <a:endParaRPr b="1" sz="1200">
              <a:solidFill>
                <a:schemeClr val="dk1"/>
              </a:solidFill>
              <a:latin typeface="Tahoma"/>
              <a:ea typeface="Tahoma"/>
              <a:cs typeface="Tahoma"/>
              <a:sym typeface="Tahoma"/>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1200"/>
              </a:spcAft>
              <a:buNone/>
            </a:pPr>
            <a:r>
              <a:t/>
            </a:r>
            <a:endParaRPr b="1" sz="1200">
              <a:solidFill>
                <a:schemeClr val="dk1"/>
              </a:solidFill>
            </a:endParaRPr>
          </a:p>
        </p:txBody>
      </p:sp>
      <p:pic>
        <p:nvPicPr>
          <p:cNvPr id="303" name="Google Shape;303;p49"/>
          <p:cNvPicPr preferRelativeResize="0"/>
          <p:nvPr/>
        </p:nvPicPr>
        <p:blipFill>
          <a:blip r:embed="rId3">
            <a:alphaModFix/>
          </a:blip>
          <a:stretch>
            <a:fillRect/>
          </a:stretch>
        </p:blipFill>
        <p:spPr>
          <a:xfrm>
            <a:off x="311700" y="1054300"/>
            <a:ext cx="8520599" cy="39713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07" name="Shape 307"/>
        <p:cNvGrpSpPr/>
        <p:nvPr/>
      </p:nvGrpSpPr>
      <p:grpSpPr>
        <a:xfrm>
          <a:off x="0" y="0"/>
          <a:ext cx="0" cy="0"/>
          <a:chOff x="0" y="0"/>
          <a:chExt cx="0" cy="0"/>
        </a:xfrm>
      </p:grpSpPr>
      <p:sp>
        <p:nvSpPr>
          <p:cNvPr id="308" name="Google Shape;308;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309" name="Google Shape;309;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b="1" lang="en" sz="1200">
                <a:solidFill>
                  <a:schemeClr val="dk1"/>
                </a:solidFill>
                <a:latin typeface="Tahoma"/>
                <a:ea typeface="Tahoma"/>
                <a:cs typeface="Tahoma"/>
                <a:sym typeface="Tahoma"/>
              </a:rPr>
              <a:t>7.3.3 Customers Page Visuals Breakdown</a:t>
            </a:r>
            <a:endParaRPr b="1" sz="1200">
              <a:solidFill>
                <a:schemeClr val="dk1"/>
              </a:solidFill>
              <a:latin typeface="Tahoma"/>
              <a:ea typeface="Tahoma"/>
              <a:cs typeface="Tahoma"/>
              <a:sym typeface="Tahoma"/>
            </a:endParaRPr>
          </a:p>
          <a:p>
            <a:pPr indent="-304800" lvl="0" marL="457200" rtl="0" algn="l">
              <a:lnSpc>
                <a:spcPct val="150000"/>
              </a:lnSpc>
              <a:spcBef>
                <a:spcPts val="1200"/>
              </a:spcBef>
              <a:spcAft>
                <a:spcPts val="0"/>
              </a:spcAft>
              <a:buClr>
                <a:schemeClr val="dk1"/>
              </a:buClr>
              <a:buSzPts val="1200"/>
              <a:buChar char="●"/>
            </a:pPr>
            <a:r>
              <a:rPr b="1" lang="en" sz="1200">
                <a:solidFill>
                  <a:schemeClr val="dk1"/>
                </a:solidFill>
                <a:latin typeface="Tahoma"/>
                <a:ea typeface="Tahoma"/>
                <a:cs typeface="Tahoma"/>
                <a:sym typeface="Tahoma"/>
              </a:rPr>
              <a:t>Key Metrics:</a:t>
            </a:r>
            <a:r>
              <a:rPr lang="en" sz="1200">
                <a:latin typeface="Tahoma"/>
                <a:ea typeface="Tahoma"/>
                <a:cs typeface="Tahoma"/>
                <a:sym typeface="Tahoma"/>
              </a:rPr>
              <a:t> Cards for total revenue, late returns, and on-time returns.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Charts:</a:t>
            </a:r>
            <a:r>
              <a:rPr lang="en" sz="1200">
                <a:latin typeface="Tahoma"/>
                <a:ea typeface="Tahoma"/>
                <a:cs typeface="Tahoma"/>
                <a:sym typeface="Tahoma"/>
              </a:rPr>
              <a:t> Visuals for revenue and rentals by customer, a map for customer locations, and a customer status filter (active/inactive).</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Slicers: </a:t>
            </a:r>
            <a:r>
              <a:rPr lang="en" sz="1200">
                <a:latin typeface="Tahoma"/>
                <a:ea typeface="Tahoma"/>
                <a:cs typeface="Tahoma"/>
                <a:sym typeface="Tahoma"/>
              </a:rPr>
              <a:t>Filters for film categories, stores, and months.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Drill-Ups/Downs:</a:t>
            </a:r>
            <a:r>
              <a:rPr lang="en" sz="1200">
                <a:latin typeface="Tahoma"/>
                <a:ea typeface="Tahoma"/>
                <a:cs typeface="Tahoma"/>
                <a:sym typeface="Tahoma"/>
              </a:rPr>
              <a:t> Drill functionality between city and country.</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Drill-Throughs: </a:t>
            </a:r>
            <a:r>
              <a:rPr lang="en" sz="1200">
                <a:latin typeface="Tahoma"/>
                <a:ea typeface="Tahoma"/>
                <a:cs typeface="Tahoma"/>
                <a:sym typeface="Tahoma"/>
              </a:rPr>
              <a:t>Interactive drill-throughs on customer name, leading to rental details table.</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Navigation: </a:t>
            </a:r>
            <a:r>
              <a:rPr lang="en" sz="1200">
                <a:latin typeface="Tahoma"/>
                <a:ea typeface="Tahoma"/>
                <a:cs typeface="Tahoma"/>
                <a:sym typeface="Tahoma"/>
              </a:rPr>
              <a:t>Buttons for easy access to other pages.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Font typeface="Tahoma"/>
              <a:buChar char="●"/>
            </a:pPr>
            <a:r>
              <a:rPr lang="en" sz="1200">
                <a:latin typeface="Tahoma"/>
                <a:ea typeface="Tahoma"/>
                <a:cs typeface="Tahoma"/>
                <a:sym typeface="Tahoma"/>
              </a:rPr>
              <a:t>The next page includes a screenshot of the dashboard layout.</a:t>
            </a:r>
            <a:endParaRPr sz="1200">
              <a:latin typeface="Tahoma"/>
              <a:ea typeface="Tahoma"/>
              <a:cs typeface="Tahoma"/>
              <a:sym typeface="Tahoma"/>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1200"/>
              </a:spcAft>
              <a:buNone/>
            </a:pPr>
            <a:r>
              <a:t/>
            </a:r>
            <a:endParaRPr b="1" sz="12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13" name="Shape 313"/>
        <p:cNvGrpSpPr/>
        <p:nvPr/>
      </p:nvGrpSpPr>
      <p:grpSpPr>
        <a:xfrm>
          <a:off x="0" y="0"/>
          <a:ext cx="0" cy="0"/>
          <a:chOff x="0" y="0"/>
          <a:chExt cx="0" cy="0"/>
        </a:xfrm>
      </p:grpSpPr>
      <p:sp>
        <p:nvSpPr>
          <p:cNvPr id="314" name="Google Shape;314;p51"/>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315" name="Google Shape;315;p51"/>
          <p:cNvSpPr txBox="1"/>
          <p:nvPr>
            <p:ph idx="1" type="body"/>
          </p:nvPr>
        </p:nvSpPr>
        <p:spPr>
          <a:xfrm>
            <a:off x="311700" y="619075"/>
            <a:ext cx="8520600" cy="4315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1200">
                <a:solidFill>
                  <a:schemeClr val="dk1"/>
                </a:solidFill>
                <a:latin typeface="Tahoma"/>
                <a:ea typeface="Tahoma"/>
                <a:cs typeface="Tahoma"/>
                <a:sym typeface="Tahoma"/>
              </a:rPr>
              <a:t>7.3.3 Customers Page Visuals Breakdown (Cont.)</a:t>
            </a:r>
            <a:endParaRPr b="1" sz="1200">
              <a:solidFill>
                <a:schemeClr val="dk1"/>
              </a:solidFill>
              <a:latin typeface="Tahoma"/>
              <a:ea typeface="Tahoma"/>
              <a:cs typeface="Tahoma"/>
              <a:sym typeface="Tahoma"/>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1200"/>
              </a:spcAft>
              <a:buNone/>
            </a:pPr>
            <a:r>
              <a:t/>
            </a:r>
            <a:endParaRPr b="1" sz="1200">
              <a:solidFill>
                <a:schemeClr val="dk1"/>
              </a:solidFill>
            </a:endParaRPr>
          </a:p>
        </p:txBody>
      </p:sp>
      <p:pic>
        <p:nvPicPr>
          <p:cNvPr id="316" name="Google Shape;316;p51"/>
          <p:cNvPicPr preferRelativeResize="0"/>
          <p:nvPr/>
        </p:nvPicPr>
        <p:blipFill>
          <a:blip r:embed="rId3">
            <a:alphaModFix/>
          </a:blip>
          <a:stretch>
            <a:fillRect/>
          </a:stretch>
        </p:blipFill>
        <p:spPr>
          <a:xfrm>
            <a:off x="311700" y="953250"/>
            <a:ext cx="8520599" cy="3981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ahoma"/>
                <a:ea typeface="Tahoma"/>
                <a:cs typeface="Tahoma"/>
                <a:sym typeface="Tahoma"/>
              </a:rPr>
              <a:t>Project Stages</a:t>
            </a:r>
            <a:endParaRPr>
              <a:latin typeface="Tahoma"/>
              <a:ea typeface="Tahoma"/>
              <a:cs typeface="Tahoma"/>
              <a:sym typeface="Tahoma"/>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1200"/>
              </a:spcBef>
              <a:spcAft>
                <a:spcPts val="0"/>
              </a:spcAft>
              <a:buClr>
                <a:schemeClr val="dk1"/>
              </a:buClr>
              <a:buSzPts val="1500"/>
              <a:buFont typeface="Tahoma"/>
              <a:buChar char="●"/>
            </a:pPr>
            <a:r>
              <a:rPr lang="en" sz="1500">
                <a:latin typeface="Tahoma"/>
                <a:ea typeface="Tahoma"/>
                <a:cs typeface="Tahoma"/>
                <a:sym typeface="Tahoma"/>
              </a:rPr>
              <a:t>Data Source</a:t>
            </a:r>
            <a:endParaRPr sz="1500">
              <a:latin typeface="Tahoma"/>
              <a:ea typeface="Tahoma"/>
              <a:cs typeface="Tahoma"/>
              <a:sym typeface="Tahoma"/>
            </a:endParaRPr>
          </a:p>
          <a:p>
            <a:pPr indent="-323850" lvl="0" marL="457200" rtl="0" algn="l">
              <a:lnSpc>
                <a:spcPct val="150000"/>
              </a:lnSpc>
              <a:spcBef>
                <a:spcPts val="0"/>
              </a:spcBef>
              <a:spcAft>
                <a:spcPts val="0"/>
              </a:spcAft>
              <a:buClr>
                <a:schemeClr val="dk1"/>
              </a:buClr>
              <a:buSzPts val="1500"/>
              <a:buFont typeface="Tahoma"/>
              <a:buChar char="●"/>
            </a:pPr>
            <a:r>
              <a:rPr lang="en" sz="1500">
                <a:latin typeface="Tahoma"/>
                <a:ea typeface="Tahoma"/>
                <a:cs typeface="Tahoma"/>
                <a:sym typeface="Tahoma"/>
              </a:rPr>
              <a:t>Data Understanding and Mapping</a:t>
            </a:r>
            <a:endParaRPr sz="1500">
              <a:latin typeface="Tahoma"/>
              <a:ea typeface="Tahoma"/>
              <a:cs typeface="Tahoma"/>
              <a:sym typeface="Tahoma"/>
            </a:endParaRPr>
          </a:p>
          <a:p>
            <a:pPr indent="-323850" lvl="0" marL="457200" rtl="0" algn="l">
              <a:lnSpc>
                <a:spcPct val="150000"/>
              </a:lnSpc>
              <a:spcBef>
                <a:spcPts val="0"/>
              </a:spcBef>
              <a:spcAft>
                <a:spcPts val="0"/>
              </a:spcAft>
              <a:buClr>
                <a:schemeClr val="dk1"/>
              </a:buClr>
              <a:buSzPts val="1500"/>
              <a:buFont typeface="Tahoma"/>
              <a:buChar char="●"/>
            </a:pPr>
            <a:r>
              <a:rPr lang="en" sz="1500">
                <a:latin typeface="Tahoma"/>
                <a:ea typeface="Tahoma"/>
                <a:cs typeface="Tahoma"/>
                <a:sym typeface="Tahoma"/>
              </a:rPr>
              <a:t>Data Enrichment </a:t>
            </a:r>
            <a:endParaRPr sz="1500">
              <a:latin typeface="Tahoma"/>
              <a:ea typeface="Tahoma"/>
              <a:cs typeface="Tahoma"/>
              <a:sym typeface="Tahoma"/>
            </a:endParaRPr>
          </a:p>
          <a:p>
            <a:pPr indent="-323850" lvl="0" marL="457200" rtl="0" algn="l">
              <a:lnSpc>
                <a:spcPct val="150000"/>
              </a:lnSpc>
              <a:spcBef>
                <a:spcPts val="0"/>
              </a:spcBef>
              <a:spcAft>
                <a:spcPts val="0"/>
              </a:spcAft>
              <a:buClr>
                <a:schemeClr val="dk1"/>
              </a:buClr>
              <a:buSzPts val="1500"/>
              <a:buFont typeface="Tahoma"/>
              <a:buChar char="●"/>
            </a:pPr>
            <a:r>
              <a:rPr lang="en" sz="1500">
                <a:latin typeface="Tahoma"/>
                <a:ea typeface="Tahoma"/>
                <a:cs typeface="Tahoma"/>
                <a:sym typeface="Tahoma"/>
              </a:rPr>
              <a:t>Data Cleansing and Validation</a:t>
            </a:r>
            <a:endParaRPr sz="1500">
              <a:latin typeface="Tahoma"/>
              <a:ea typeface="Tahoma"/>
              <a:cs typeface="Tahoma"/>
              <a:sym typeface="Tahoma"/>
            </a:endParaRPr>
          </a:p>
          <a:p>
            <a:pPr indent="-323850" lvl="0" marL="457200" rtl="0" algn="l">
              <a:lnSpc>
                <a:spcPct val="150000"/>
              </a:lnSpc>
              <a:spcBef>
                <a:spcPts val="0"/>
              </a:spcBef>
              <a:spcAft>
                <a:spcPts val="0"/>
              </a:spcAft>
              <a:buClr>
                <a:schemeClr val="dk1"/>
              </a:buClr>
              <a:buSzPts val="1500"/>
              <a:buFont typeface="Tahoma"/>
              <a:buChar char="●"/>
            </a:pPr>
            <a:r>
              <a:rPr lang="en" sz="1500">
                <a:latin typeface="Tahoma"/>
                <a:ea typeface="Tahoma"/>
                <a:cs typeface="Tahoma"/>
                <a:sym typeface="Tahoma"/>
              </a:rPr>
              <a:t>DWH Design</a:t>
            </a:r>
            <a:endParaRPr sz="1500">
              <a:latin typeface="Tahoma"/>
              <a:ea typeface="Tahoma"/>
              <a:cs typeface="Tahoma"/>
              <a:sym typeface="Tahoma"/>
            </a:endParaRPr>
          </a:p>
          <a:p>
            <a:pPr indent="-323850" lvl="0" marL="457200" rtl="0" algn="l">
              <a:lnSpc>
                <a:spcPct val="150000"/>
              </a:lnSpc>
              <a:spcBef>
                <a:spcPts val="0"/>
              </a:spcBef>
              <a:spcAft>
                <a:spcPts val="0"/>
              </a:spcAft>
              <a:buClr>
                <a:schemeClr val="dk1"/>
              </a:buClr>
              <a:buSzPts val="1500"/>
              <a:buFont typeface="Tahoma"/>
              <a:buChar char="●"/>
            </a:pPr>
            <a:r>
              <a:rPr lang="en" sz="1500">
                <a:latin typeface="Tahoma"/>
                <a:ea typeface="Tahoma"/>
                <a:cs typeface="Tahoma"/>
                <a:sym typeface="Tahoma"/>
              </a:rPr>
              <a:t>DWH Implementation (ETL)</a:t>
            </a:r>
            <a:endParaRPr sz="1500">
              <a:latin typeface="Tahoma"/>
              <a:ea typeface="Tahoma"/>
              <a:cs typeface="Tahoma"/>
              <a:sym typeface="Tahoma"/>
            </a:endParaRPr>
          </a:p>
          <a:p>
            <a:pPr indent="-323850" lvl="0" marL="457200" rtl="0" algn="l">
              <a:lnSpc>
                <a:spcPct val="150000"/>
              </a:lnSpc>
              <a:spcBef>
                <a:spcPts val="0"/>
              </a:spcBef>
              <a:spcAft>
                <a:spcPts val="0"/>
              </a:spcAft>
              <a:buClr>
                <a:schemeClr val="dk1"/>
              </a:buClr>
              <a:buSzPts val="1500"/>
              <a:buFont typeface="Tahoma"/>
              <a:buChar char="●"/>
            </a:pPr>
            <a:r>
              <a:rPr lang="en" sz="1500">
                <a:latin typeface="Tahoma"/>
                <a:ea typeface="Tahoma"/>
                <a:cs typeface="Tahoma"/>
                <a:sym typeface="Tahoma"/>
              </a:rPr>
              <a:t>Advanced Analytics and Visualization</a:t>
            </a:r>
            <a:endParaRPr sz="1500">
              <a:latin typeface="Tahoma"/>
              <a:ea typeface="Tahoma"/>
              <a:cs typeface="Tahoma"/>
              <a:sym typeface="Tahoma"/>
            </a:endParaRPr>
          </a:p>
          <a:p>
            <a:pPr indent="0" lvl="0" marL="0" rtl="0" algn="l">
              <a:spcBef>
                <a:spcPts val="1200"/>
              </a:spcBef>
              <a:spcAft>
                <a:spcPts val="1200"/>
              </a:spcAft>
              <a:buNone/>
            </a:pPr>
            <a:r>
              <a:t/>
            </a:r>
            <a:endParaRPr b="1" sz="21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20" name="Shape 320"/>
        <p:cNvGrpSpPr/>
        <p:nvPr/>
      </p:nvGrpSpPr>
      <p:grpSpPr>
        <a:xfrm>
          <a:off x="0" y="0"/>
          <a:ext cx="0" cy="0"/>
          <a:chOff x="0" y="0"/>
          <a:chExt cx="0" cy="0"/>
        </a:xfrm>
      </p:grpSpPr>
      <p:sp>
        <p:nvSpPr>
          <p:cNvPr id="321" name="Google Shape;321;p52"/>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322" name="Google Shape;322;p52"/>
          <p:cNvSpPr txBox="1"/>
          <p:nvPr>
            <p:ph idx="1" type="body"/>
          </p:nvPr>
        </p:nvSpPr>
        <p:spPr>
          <a:xfrm>
            <a:off x="311700" y="619075"/>
            <a:ext cx="8520600" cy="4315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1200">
                <a:solidFill>
                  <a:schemeClr val="dk1"/>
                </a:solidFill>
                <a:latin typeface="Tahoma"/>
                <a:ea typeface="Tahoma"/>
                <a:cs typeface="Tahoma"/>
                <a:sym typeface="Tahoma"/>
              </a:rPr>
              <a:t>7.3.3 Customers Page Visuals Breakdown (Cont.)</a:t>
            </a:r>
            <a:endParaRPr b="1" sz="1200">
              <a:solidFill>
                <a:schemeClr val="dk1"/>
              </a:solidFill>
              <a:latin typeface="Tahoma"/>
              <a:ea typeface="Tahoma"/>
              <a:cs typeface="Tahoma"/>
              <a:sym typeface="Tahoma"/>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1200"/>
              </a:spcAft>
              <a:buNone/>
            </a:pPr>
            <a:r>
              <a:t/>
            </a:r>
            <a:endParaRPr b="1" sz="1200">
              <a:solidFill>
                <a:schemeClr val="dk1"/>
              </a:solidFill>
            </a:endParaRPr>
          </a:p>
        </p:txBody>
      </p:sp>
      <p:pic>
        <p:nvPicPr>
          <p:cNvPr id="323" name="Google Shape;323;p52"/>
          <p:cNvPicPr preferRelativeResize="0"/>
          <p:nvPr/>
        </p:nvPicPr>
        <p:blipFill>
          <a:blip r:embed="rId3">
            <a:alphaModFix/>
          </a:blip>
          <a:stretch>
            <a:fillRect/>
          </a:stretch>
        </p:blipFill>
        <p:spPr>
          <a:xfrm>
            <a:off x="311700" y="1023975"/>
            <a:ext cx="8520599" cy="39106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27" name="Shape 327"/>
        <p:cNvGrpSpPr/>
        <p:nvPr/>
      </p:nvGrpSpPr>
      <p:grpSpPr>
        <a:xfrm>
          <a:off x="0" y="0"/>
          <a:ext cx="0" cy="0"/>
          <a:chOff x="0" y="0"/>
          <a:chExt cx="0" cy="0"/>
        </a:xfrm>
      </p:grpSpPr>
      <p:sp>
        <p:nvSpPr>
          <p:cNvPr id="328" name="Google Shape;328;p53"/>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329" name="Google Shape;329;p53"/>
          <p:cNvSpPr txBox="1"/>
          <p:nvPr>
            <p:ph idx="1" type="body"/>
          </p:nvPr>
        </p:nvSpPr>
        <p:spPr>
          <a:xfrm>
            <a:off x="311700" y="865325"/>
            <a:ext cx="8520600" cy="4060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1200">
                <a:solidFill>
                  <a:schemeClr val="dk1"/>
                </a:solidFill>
                <a:latin typeface="Tahoma"/>
                <a:ea typeface="Tahoma"/>
                <a:cs typeface="Tahoma"/>
                <a:sym typeface="Tahoma"/>
              </a:rPr>
              <a:t>7.3.4 Film Page Visuals Breakdown</a:t>
            </a:r>
            <a:endParaRPr b="1" sz="1200">
              <a:solidFill>
                <a:schemeClr val="dk1"/>
              </a:solidFill>
              <a:latin typeface="Tahoma"/>
              <a:ea typeface="Tahoma"/>
              <a:cs typeface="Tahoma"/>
              <a:sym typeface="Tahoma"/>
            </a:endParaRPr>
          </a:p>
          <a:p>
            <a:pPr indent="-304800" lvl="0" marL="457200" rtl="0" algn="l">
              <a:lnSpc>
                <a:spcPct val="150000"/>
              </a:lnSpc>
              <a:spcBef>
                <a:spcPts val="1200"/>
              </a:spcBef>
              <a:spcAft>
                <a:spcPts val="0"/>
              </a:spcAft>
              <a:buClr>
                <a:schemeClr val="dk1"/>
              </a:buClr>
              <a:buSzPts val="1200"/>
              <a:buChar char="●"/>
            </a:pPr>
            <a:r>
              <a:rPr b="1" lang="en" sz="1200">
                <a:solidFill>
                  <a:schemeClr val="dk1"/>
                </a:solidFill>
                <a:latin typeface="Tahoma"/>
                <a:ea typeface="Tahoma"/>
                <a:cs typeface="Tahoma"/>
                <a:sym typeface="Tahoma"/>
              </a:rPr>
              <a:t>Key Metrics:</a:t>
            </a:r>
            <a:r>
              <a:rPr lang="en" sz="1200">
                <a:latin typeface="Tahoma"/>
                <a:ea typeface="Tahoma"/>
                <a:cs typeface="Tahoma"/>
                <a:sym typeface="Tahoma"/>
              </a:rPr>
              <a:t> Cards for average film length, total films, and total rented films.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Charts: </a:t>
            </a:r>
            <a:r>
              <a:rPr lang="en" sz="1200">
                <a:latin typeface="Tahoma"/>
                <a:ea typeface="Tahoma"/>
                <a:cs typeface="Tahoma"/>
                <a:sym typeface="Tahoma"/>
              </a:rPr>
              <a:t>Visuals for top 10 actors by film count, films by rating, and film category contribution to revenue.</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Slicers:</a:t>
            </a:r>
            <a:r>
              <a:rPr lang="en" sz="1200">
                <a:latin typeface="Tahoma"/>
                <a:ea typeface="Tahoma"/>
                <a:cs typeface="Tahoma"/>
                <a:sym typeface="Tahoma"/>
              </a:rPr>
              <a:t> Filters for film categories, special features, and length.</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Drill-Ups/Downs: </a:t>
            </a:r>
            <a:r>
              <a:rPr lang="en" sz="1200">
                <a:latin typeface="Tahoma"/>
                <a:ea typeface="Tahoma"/>
                <a:cs typeface="Tahoma"/>
                <a:sym typeface="Tahoma"/>
              </a:rPr>
              <a:t>Drill functionality between film name and film category.</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Drill-Through:</a:t>
            </a:r>
            <a:r>
              <a:rPr lang="en" sz="1200">
                <a:latin typeface="Tahoma"/>
                <a:ea typeface="Tahoma"/>
                <a:cs typeface="Tahoma"/>
                <a:sym typeface="Tahoma"/>
              </a:rPr>
              <a:t> Drill-through from film category and actor name to a detailed film performance table showing all rentals under that category or by that actor.</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Navigation:</a:t>
            </a:r>
            <a:r>
              <a:rPr lang="en" sz="1200">
                <a:latin typeface="Tahoma"/>
                <a:ea typeface="Tahoma"/>
                <a:cs typeface="Tahoma"/>
                <a:sym typeface="Tahoma"/>
              </a:rPr>
              <a:t> Buttons for easy access to other pages.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Font typeface="Tahoma"/>
              <a:buChar char="●"/>
            </a:pPr>
            <a:r>
              <a:rPr lang="en" sz="1200">
                <a:latin typeface="Tahoma"/>
                <a:ea typeface="Tahoma"/>
                <a:cs typeface="Tahoma"/>
                <a:sym typeface="Tahoma"/>
              </a:rPr>
              <a:t>The next page includes a screenshot of the dashboard layout.</a:t>
            </a:r>
            <a:endParaRPr sz="1200">
              <a:latin typeface="Tahoma"/>
              <a:ea typeface="Tahoma"/>
              <a:cs typeface="Tahoma"/>
              <a:sym typeface="Tahoma"/>
            </a:endParaRPr>
          </a:p>
          <a:p>
            <a:pPr indent="0" lvl="0" marL="457200" rtl="0" algn="l">
              <a:lnSpc>
                <a:spcPct val="150000"/>
              </a:lnSpc>
              <a:spcBef>
                <a:spcPts val="1200"/>
              </a:spcBef>
              <a:spcAft>
                <a:spcPts val="0"/>
              </a:spcAft>
              <a:buNone/>
            </a:pPr>
            <a:r>
              <a:t/>
            </a:r>
            <a:endParaRPr b="1" sz="1200">
              <a:solidFill>
                <a:schemeClr val="dk1"/>
              </a:solidFill>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1200"/>
              </a:spcAft>
              <a:buNone/>
            </a:pPr>
            <a:r>
              <a:t/>
            </a:r>
            <a:endParaRPr b="1" sz="12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33" name="Shape 333"/>
        <p:cNvGrpSpPr/>
        <p:nvPr/>
      </p:nvGrpSpPr>
      <p:grpSpPr>
        <a:xfrm>
          <a:off x="0" y="0"/>
          <a:ext cx="0" cy="0"/>
          <a:chOff x="0" y="0"/>
          <a:chExt cx="0" cy="0"/>
        </a:xfrm>
      </p:grpSpPr>
      <p:sp>
        <p:nvSpPr>
          <p:cNvPr id="334" name="Google Shape;334;p54"/>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335" name="Google Shape;335;p54"/>
          <p:cNvSpPr txBox="1"/>
          <p:nvPr>
            <p:ph idx="1" type="body"/>
          </p:nvPr>
        </p:nvSpPr>
        <p:spPr>
          <a:xfrm>
            <a:off x="311700" y="712925"/>
            <a:ext cx="8520600" cy="4262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1200">
                <a:solidFill>
                  <a:schemeClr val="dk1"/>
                </a:solidFill>
                <a:latin typeface="Tahoma"/>
                <a:ea typeface="Tahoma"/>
                <a:cs typeface="Tahoma"/>
                <a:sym typeface="Tahoma"/>
              </a:rPr>
              <a:t>7.3.4 Film Page Visuals Breakdown (Cont.)</a:t>
            </a:r>
            <a:endParaRPr b="1" sz="1200">
              <a:solidFill>
                <a:schemeClr val="dk1"/>
              </a:solidFill>
              <a:latin typeface="Tahoma"/>
              <a:ea typeface="Tahoma"/>
              <a:cs typeface="Tahoma"/>
              <a:sym typeface="Tahoma"/>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0"/>
              </a:spcAft>
              <a:buNone/>
            </a:pPr>
            <a:r>
              <a:t/>
            </a:r>
            <a:endParaRPr b="1" sz="1200">
              <a:solidFill>
                <a:schemeClr val="dk1"/>
              </a:solidFill>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1200"/>
              </a:spcAft>
              <a:buNone/>
            </a:pPr>
            <a:r>
              <a:t/>
            </a:r>
            <a:endParaRPr b="1" sz="1200">
              <a:solidFill>
                <a:schemeClr val="dk1"/>
              </a:solidFill>
            </a:endParaRPr>
          </a:p>
        </p:txBody>
      </p:sp>
      <p:pic>
        <p:nvPicPr>
          <p:cNvPr id="336" name="Google Shape;336;p54"/>
          <p:cNvPicPr preferRelativeResize="0"/>
          <p:nvPr/>
        </p:nvPicPr>
        <p:blipFill>
          <a:blip r:embed="rId3">
            <a:alphaModFix/>
          </a:blip>
          <a:stretch>
            <a:fillRect/>
          </a:stretch>
        </p:blipFill>
        <p:spPr>
          <a:xfrm>
            <a:off x="311700" y="1155350"/>
            <a:ext cx="8520600" cy="3819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40" name="Shape 340"/>
        <p:cNvGrpSpPr/>
        <p:nvPr/>
      </p:nvGrpSpPr>
      <p:grpSpPr>
        <a:xfrm>
          <a:off x="0" y="0"/>
          <a:ext cx="0" cy="0"/>
          <a:chOff x="0" y="0"/>
          <a:chExt cx="0" cy="0"/>
        </a:xfrm>
      </p:grpSpPr>
      <p:sp>
        <p:nvSpPr>
          <p:cNvPr id="341" name="Google Shape;341;p55"/>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342" name="Google Shape;342;p55"/>
          <p:cNvSpPr txBox="1"/>
          <p:nvPr>
            <p:ph idx="1" type="body"/>
          </p:nvPr>
        </p:nvSpPr>
        <p:spPr>
          <a:xfrm>
            <a:off x="311700" y="865325"/>
            <a:ext cx="8520600" cy="4060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1200">
                <a:solidFill>
                  <a:schemeClr val="dk1"/>
                </a:solidFill>
                <a:latin typeface="Tahoma"/>
                <a:ea typeface="Tahoma"/>
                <a:cs typeface="Tahoma"/>
                <a:sym typeface="Tahoma"/>
              </a:rPr>
              <a:t>7.3.4 Film Page Visuals Breakdown (Cont.)</a:t>
            </a:r>
            <a:endParaRPr b="1" sz="1200">
              <a:solidFill>
                <a:schemeClr val="dk1"/>
              </a:solidFill>
              <a:latin typeface="Tahoma"/>
              <a:ea typeface="Tahoma"/>
              <a:cs typeface="Tahoma"/>
              <a:sym typeface="Tahoma"/>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0"/>
              </a:spcAft>
              <a:buNone/>
            </a:pPr>
            <a:r>
              <a:t/>
            </a:r>
            <a:endParaRPr b="1" sz="1200">
              <a:solidFill>
                <a:schemeClr val="dk1"/>
              </a:solidFill>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1200"/>
              </a:spcAft>
              <a:buNone/>
            </a:pPr>
            <a:r>
              <a:t/>
            </a:r>
            <a:endParaRPr b="1" sz="1200">
              <a:solidFill>
                <a:schemeClr val="dk1"/>
              </a:solidFill>
            </a:endParaRPr>
          </a:p>
        </p:txBody>
      </p:sp>
      <p:pic>
        <p:nvPicPr>
          <p:cNvPr id="343" name="Google Shape;343;p55"/>
          <p:cNvPicPr preferRelativeResize="0"/>
          <p:nvPr/>
        </p:nvPicPr>
        <p:blipFill>
          <a:blip r:embed="rId3">
            <a:alphaModFix/>
          </a:blip>
          <a:stretch>
            <a:fillRect/>
          </a:stretch>
        </p:blipFill>
        <p:spPr>
          <a:xfrm>
            <a:off x="311700" y="1313025"/>
            <a:ext cx="8520599" cy="3613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47" name="Shape 347"/>
        <p:cNvGrpSpPr/>
        <p:nvPr/>
      </p:nvGrpSpPr>
      <p:grpSpPr>
        <a:xfrm>
          <a:off x="0" y="0"/>
          <a:ext cx="0" cy="0"/>
          <a:chOff x="0" y="0"/>
          <a:chExt cx="0" cy="0"/>
        </a:xfrm>
      </p:grpSpPr>
      <p:sp>
        <p:nvSpPr>
          <p:cNvPr id="348" name="Google Shape;348;p56"/>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t>7.3 Utilizing PowerBI (Cont.)</a:t>
            </a:r>
            <a:endParaRPr sz="2020"/>
          </a:p>
        </p:txBody>
      </p:sp>
      <p:sp>
        <p:nvSpPr>
          <p:cNvPr id="349" name="Google Shape;349;p56"/>
          <p:cNvSpPr txBox="1"/>
          <p:nvPr>
            <p:ph idx="1" type="body"/>
          </p:nvPr>
        </p:nvSpPr>
        <p:spPr>
          <a:xfrm>
            <a:off x="311700" y="865325"/>
            <a:ext cx="8520600" cy="40608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b="1" lang="en" sz="1200">
                <a:solidFill>
                  <a:schemeClr val="dk1"/>
                </a:solidFill>
                <a:latin typeface="Tahoma"/>
                <a:ea typeface="Tahoma"/>
                <a:cs typeface="Tahoma"/>
                <a:sym typeface="Tahoma"/>
              </a:rPr>
              <a:t>7.3.5 Help Page Visuals Breakdown</a:t>
            </a:r>
            <a:endParaRPr sz="1200">
              <a:latin typeface="Tahoma"/>
              <a:ea typeface="Tahoma"/>
              <a:cs typeface="Tahoma"/>
              <a:sym typeface="Tahoma"/>
            </a:endParaRPr>
          </a:p>
          <a:p>
            <a:pPr indent="-304800" lvl="0" marL="457200" rtl="0" algn="l">
              <a:lnSpc>
                <a:spcPct val="150000"/>
              </a:lnSpc>
              <a:spcBef>
                <a:spcPts val="1200"/>
              </a:spcBef>
              <a:spcAft>
                <a:spcPts val="0"/>
              </a:spcAft>
              <a:buClr>
                <a:schemeClr val="dk1"/>
              </a:buClr>
              <a:buSzPts val="1200"/>
              <a:buChar char="●"/>
            </a:pPr>
            <a:r>
              <a:rPr b="1" lang="en" sz="1200">
                <a:solidFill>
                  <a:schemeClr val="dk1"/>
                </a:solidFill>
                <a:latin typeface="Tahoma"/>
                <a:ea typeface="Tahoma"/>
                <a:cs typeface="Tahoma"/>
                <a:sym typeface="Tahoma"/>
              </a:rPr>
              <a:t>Navigation</a:t>
            </a:r>
            <a:r>
              <a:rPr lang="en" sz="1200">
                <a:solidFill>
                  <a:schemeClr val="dk1"/>
                </a:solidFill>
                <a:latin typeface="Tahoma"/>
                <a:ea typeface="Tahoma"/>
                <a:cs typeface="Tahoma"/>
                <a:sym typeface="Tahoma"/>
              </a:rPr>
              <a:t>: </a:t>
            </a:r>
            <a:r>
              <a:rPr lang="en" sz="1200">
                <a:latin typeface="Tahoma"/>
                <a:ea typeface="Tahoma"/>
                <a:cs typeface="Tahoma"/>
                <a:sym typeface="Tahoma"/>
              </a:rPr>
              <a:t>Buttons for easy access to other pages.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Font typeface="Tahoma"/>
              <a:buChar char="●"/>
            </a:pPr>
            <a:r>
              <a:rPr b="1" lang="en" sz="1200">
                <a:solidFill>
                  <a:schemeClr val="dk1"/>
                </a:solidFill>
                <a:latin typeface="Tahoma"/>
                <a:ea typeface="Tahoma"/>
                <a:cs typeface="Tahoma"/>
                <a:sym typeface="Tahoma"/>
              </a:rPr>
              <a:t>Slicers: </a:t>
            </a:r>
            <a:r>
              <a:rPr lang="en" sz="1200">
                <a:latin typeface="Tahoma"/>
                <a:ea typeface="Tahoma"/>
                <a:cs typeface="Tahoma"/>
                <a:sym typeface="Tahoma"/>
              </a:rPr>
              <a:t>Filters for film title.</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Font typeface="Tahoma"/>
              <a:buChar char="●"/>
            </a:pPr>
            <a:r>
              <a:rPr b="1" lang="en" sz="1200">
                <a:solidFill>
                  <a:schemeClr val="dk1"/>
                </a:solidFill>
                <a:latin typeface="Tahoma"/>
                <a:ea typeface="Tahoma"/>
                <a:cs typeface="Tahoma"/>
                <a:sym typeface="Tahoma"/>
              </a:rPr>
              <a:t>Details Table:</a:t>
            </a:r>
            <a:r>
              <a:rPr b="1" lang="en" sz="1200">
                <a:latin typeface="Tahoma"/>
                <a:ea typeface="Tahoma"/>
                <a:cs typeface="Tahoma"/>
                <a:sym typeface="Tahoma"/>
              </a:rPr>
              <a:t> </a:t>
            </a:r>
            <a:r>
              <a:rPr lang="en" sz="1200">
                <a:latin typeface="Tahoma"/>
                <a:ea typeface="Tahoma"/>
                <a:cs typeface="Tahoma"/>
                <a:sym typeface="Tahoma"/>
              </a:rPr>
              <a:t>Shows category, rating, rental rate and replacement cost for each movie.</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Q&amp;A Feature</a:t>
            </a:r>
            <a:r>
              <a:rPr lang="en" sz="1200">
                <a:solidFill>
                  <a:schemeClr val="dk1"/>
                </a:solidFill>
                <a:latin typeface="Tahoma"/>
                <a:ea typeface="Tahoma"/>
                <a:cs typeface="Tahoma"/>
                <a:sym typeface="Tahoma"/>
              </a:rPr>
              <a:t>: </a:t>
            </a:r>
            <a:r>
              <a:rPr lang="en" sz="1200">
                <a:latin typeface="Tahoma"/>
                <a:ea typeface="Tahoma"/>
                <a:cs typeface="Tahoma"/>
                <a:sym typeface="Tahoma"/>
              </a:rPr>
              <a:t>Allows viewers to search for specific information within the dashboard.</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Survey Link</a:t>
            </a:r>
            <a:r>
              <a:rPr lang="en" sz="1200">
                <a:solidFill>
                  <a:schemeClr val="dk1"/>
                </a:solidFill>
                <a:latin typeface="Tahoma"/>
                <a:ea typeface="Tahoma"/>
                <a:cs typeface="Tahoma"/>
                <a:sym typeface="Tahoma"/>
              </a:rPr>
              <a:t>: </a:t>
            </a:r>
            <a:r>
              <a:rPr lang="en" sz="1200">
                <a:latin typeface="Tahoma"/>
                <a:ea typeface="Tahoma"/>
                <a:cs typeface="Tahoma"/>
                <a:sym typeface="Tahoma"/>
              </a:rPr>
              <a:t>Provides customers with a survey to help improve our business plan and refine movie selections for the next year.</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Font typeface="Tahoma"/>
              <a:buChar char="●"/>
            </a:pPr>
            <a:r>
              <a:rPr lang="en" sz="1200">
                <a:latin typeface="Tahoma"/>
                <a:ea typeface="Tahoma"/>
                <a:cs typeface="Tahoma"/>
                <a:sym typeface="Tahoma"/>
              </a:rPr>
              <a:t>The next page includes a screenshot of the dashboard layout.</a:t>
            </a:r>
            <a:endParaRPr sz="1200">
              <a:latin typeface="Tahoma"/>
              <a:ea typeface="Tahoma"/>
              <a:cs typeface="Tahoma"/>
              <a:sym typeface="Tahoma"/>
            </a:endParaRPr>
          </a:p>
          <a:p>
            <a:pPr indent="0" lvl="0" marL="457200" rtl="0" algn="l">
              <a:lnSpc>
                <a:spcPct val="150000"/>
              </a:lnSpc>
              <a:spcBef>
                <a:spcPts val="1200"/>
              </a:spcBef>
              <a:spcAft>
                <a:spcPts val="0"/>
              </a:spcAft>
              <a:buNone/>
            </a:pPr>
            <a:r>
              <a:t/>
            </a:r>
            <a:endParaRPr b="1" sz="1200">
              <a:solidFill>
                <a:schemeClr val="dk1"/>
              </a:solidFill>
            </a:endParaRPr>
          </a:p>
          <a:p>
            <a:pPr indent="0" lvl="0" marL="457200" rtl="0" algn="l">
              <a:lnSpc>
                <a:spcPct val="150000"/>
              </a:lnSpc>
              <a:spcBef>
                <a:spcPts val="1200"/>
              </a:spcBef>
              <a:spcAft>
                <a:spcPts val="0"/>
              </a:spcAft>
              <a:buNone/>
            </a:pPr>
            <a:r>
              <a:t/>
            </a:r>
            <a:endParaRPr b="1" sz="1200">
              <a:solidFill>
                <a:schemeClr val="dk1"/>
              </a:solidFill>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1200"/>
              </a:spcAft>
              <a:buNone/>
            </a:pPr>
            <a:r>
              <a:t/>
            </a:r>
            <a:endParaRPr b="1" sz="12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53" name="Shape 353"/>
        <p:cNvGrpSpPr/>
        <p:nvPr/>
      </p:nvGrpSpPr>
      <p:grpSpPr>
        <a:xfrm>
          <a:off x="0" y="0"/>
          <a:ext cx="0" cy="0"/>
          <a:chOff x="0" y="0"/>
          <a:chExt cx="0" cy="0"/>
        </a:xfrm>
      </p:grpSpPr>
      <p:sp>
        <p:nvSpPr>
          <p:cNvPr id="354" name="Google Shape;354;p57"/>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7.3 Utilizing PowerBI (Cont.)</a:t>
            </a:r>
            <a:endParaRPr sz="2020">
              <a:latin typeface="Tahoma"/>
              <a:ea typeface="Tahoma"/>
              <a:cs typeface="Tahoma"/>
              <a:sym typeface="Tahoma"/>
            </a:endParaRPr>
          </a:p>
        </p:txBody>
      </p:sp>
      <p:sp>
        <p:nvSpPr>
          <p:cNvPr id="355" name="Google Shape;355;p57"/>
          <p:cNvSpPr txBox="1"/>
          <p:nvPr>
            <p:ph idx="1" type="body"/>
          </p:nvPr>
        </p:nvSpPr>
        <p:spPr>
          <a:xfrm>
            <a:off x="311700" y="712925"/>
            <a:ext cx="8520600" cy="4231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1200">
                <a:solidFill>
                  <a:schemeClr val="dk1"/>
                </a:solidFill>
              </a:rPr>
              <a:t>7.3.5 Help Page Visuals Breakdown (Cont.)</a:t>
            </a:r>
            <a:endParaRPr sz="1200"/>
          </a:p>
          <a:p>
            <a:pPr indent="0" lvl="0" marL="457200" rtl="0" algn="l">
              <a:lnSpc>
                <a:spcPct val="150000"/>
              </a:lnSpc>
              <a:spcBef>
                <a:spcPts val="1200"/>
              </a:spcBef>
              <a:spcAft>
                <a:spcPts val="0"/>
              </a:spcAft>
              <a:buNone/>
            </a:pPr>
            <a:r>
              <a:t/>
            </a:r>
            <a:endParaRPr sz="1100">
              <a:solidFill>
                <a:schemeClr val="dk1"/>
              </a:solidFill>
            </a:endParaRPr>
          </a:p>
          <a:p>
            <a:pPr indent="0" lvl="0" marL="457200" rtl="0" algn="l">
              <a:lnSpc>
                <a:spcPct val="150000"/>
              </a:lnSpc>
              <a:spcBef>
                <a:spcPts val="1200"/>
              </a:spcBef>
              <a:spcAft>
                <a:spcPts val="0"/>
              </a:spcAft>
              <a:buNone/>
            </a:pPr>
            <a:r>
              <a:t/>
            </a:r>
            <a:endParaRPr b="1" sz="1200">
              <a:solidFill>
                <a:schemeClr val="dk1"/>
              </a:solidFill>
            </a:endParaRPr>
          </a:p>
          <a:p>
            <a:pPr indent="0" lvl="0" marL="457200" rtl="0" algn="l">
              <a:lnSpc>
                <a:spcPct val="150000"/>
              </a:lnSpc>
              <a:spcBef>
                <a:spcPts val="1200"/>
              </a:spcBef>
              <a:spcAft>
                <a:spcPts val="0"/>
              </a:spcAft>
              <a:buNone/>
            </a:pPr>
            <a:r>
              <a:t/>
            </a:r>
            <a:endParaRPr b="1" sz="1200">
              <a:solidFill>
                <a:schemeClr val="dk1"/>
              </a:solidFill>
            </a:endParaRPr>
          </a:p>
          <a:p>
            <a:pPr indent="0" lvl="0" marL="457200" rtl="0" algn="l">
              <a:lnSpc>
                <a:spcPct val="150000"/>
              </a:lnSpc>
              <a:spcBef>
                <a:spcPts val="1200"/>
              </a:spcBef>
              <a:spcAft>
                <a:spcPts val="0"/>
              </a:spcAft>
              <a:buNone/>
            </a:pPr>
            <a:r>
              <a:t/>
            </a:r>
            <a:endParaRPr sz="1200"/>
          </a:p>
          <a:p>
            <a:pPr indent="0" lvl="0" marL="457200" rtl="0" algn="l">
              <a:lnSpc>
                <a:spcPct val="150000"/>
              </a:lnSpc>
              <a:spcBef>
                <a:spcPts val="1200"/>
              </a:spcBef>
              <a:spcAft>
                <a:spcPts val="1200"/>
              </a:spcAft>
              <a:buNone/>
            </a:pPr>
            <a:r>
              <a:t/>
            </a:r>
            <a:endParaRPr b="1" sz="1200">
              <a:solidFill>
                <a:schemeClr val="dk1"/>
              </a:solidFill>
            </a:endParaRPr>
          </a:p>
        </p:txBody>
      </p:sp>
      <p:pic>
        <p:nvPicPr>
          <p:cNvPr id="356" name="Google Shape;356;p57"/>
          <p:cNvPicPr preferRelativeResize="0"/>
          <p:nvPr/>
        </p:nvPicPr>
        <p:blipFill>
          <a:blip r:embed="rId3">
            <a:alphaModFix/>
          </a:blip>
          <a:stretch>
            <a:fillRect/>
          </a:stretch>
        </p:blipFill>
        <p:spPr>
          <a:xfrm>
            <a:off x="311700" y="1054300"/>
            <a:ext cx="8520602" cy="3773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60" name="Shape 360"/>
        <p:cNvGrpSpPr/>
        <p:nvPr/>
      </p:nvGrpSpPr>
      <p:grpSpPr>
        <a:xfrm>
          <a:off x="0" y="0"/>
          <a:ext cx="0" cy="0"/>
          <a:chOff x="0" y="0"/>
          <a:chExt cx="0" cy="0"/>
        </a:xfrm>
      </p:grpSpPr>
      <p:sp>
        <p:nvSpPr>
          <p:cNvPr id="361" name="Google Shape;361;p58"/>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7.4 Utilizing Tableau</a:t>
            </a:r>
            <a:endParaRPr sz="2000"/>
          </a:p>
          <a:p>
            <a:pPr indent="0" lvl="0" marL="0" rtl="0" algn="l">
              <a:spcBef>
                <a:spcPts val="0"/>
              </a:spcBef>
              <a:spcAft>
                <a:spcPts val="0"/>
              </a:spcAft>
              <a:buClr>
                <a:schemeClr val="dk1"/>
              </a:buClr>
              <a:buSzPct val="49009"/>
              <a:buFont typeface="Arial"/>
              <a:buNone/>
            </a:pPr>
            <a:r>
              <a:t/>
            </a:r>
            <a:endParaRPr sz="202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2" name="Google Shape;362;p58"/>
          <p:cNvSpPr txBox="1"/>
          <p:nvPr/>
        </p:nvSpPr>
        <p:spPr>
          <a:xfrm>
            <a:off x="327600" y="865325"/>
            <a:ext cx="84888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2"/>
                </a:solidFill>
                <a:latin typeface="Tahoma"/>
                <a:ea typeface="Tahoma"/>
                <a:cs typeface="Tahoma"/>
                <a:sym typeface="Tahoma"/>
              </a:rPr>
              <a:t>In this section, We import data warehouse sakila_DWH from SQL Server and conducting comprehensive analysis.We create connection in data source and loaded the tables and Relation between them.And create sheets to cards Revenue and total customer and sheets to create  charts to show main insight in sakila Revenue,rental details with customer ,copies inventory available in store DVD ,Actors and films category  </a:t>
            </a:r>
            <a:endParaRPr sz="1200">
              <a:solidFill>
                <a:schemeClr val="dk2"/>
              </a:solidFill>
              <a:latin typeface="Tahoma"/>
              <a:ea typeface="Tahoma"/>
              <a:cs typeface="Tahoma"/>
              <a:sym typeface="Tahom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66" name="Shape 366"/>
        <p:cNvGrpSpPr/>
        <p:nvPr/>
      </p:nvGrpSpPr>
      <p:grpSpPr>
        <a:xfrm>
          <a:off x="0" y="0"/>
          <a:ext cx="0" cy="0"/>
          <a:chOff x="0" y="0"/>
          <a:chExt cx="0" cy="0"/>
        </a:xfrm>
      </p:grpSpPr>
      <p:sp>
        <p:nvSpPr>
          <p:cNvPr id="367" name="Google Shape;36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5000"/>
              <a:buFont typeface="Arial"/>
              <a:buNone/>
            </a:pPr>
            <a:r>
              <a:rPr lang="en" sz="2000"/>
              <a:t>7.4 Utilizing Tableau</a:t>
            </a:r>
            <a:endParaRPr sz="2000"/>
          </a:p>
          <a:p>
            <a:pPr indent="0" lvl="0" marL="0" rtl="0" algn="l">
              <a:spcBef>
                <a:spcPts val="0"/>
              </a:spcBef>
              <a:spcAft>
                <a:spcPts val="0"/>
              </a:spcAft>
              <a:buClr>
                <a:schemeClr val="dk1"/>
              </a:buClr>
              <a:buSzPct val="55000"/>
              <a:buFont typeface="Arial"/>
              <a:buNone/>
            </a:pPr>
            <a:r>
              <a:t/>
            </a:r>
            <a:endParaRPr sz="2000"/>
          </a:p>
        </p:txBody>
      </p:sp>
      <p:sp>
        <p:nvSpPr>
          <p:cNvPr id="368" name="Google Shape;368;p59"/>
          <p:cNvSpPr txBox="1"/>
          <p:nvPr>
            <p:ph idx="1" type="body"/>
          </p:nvPr>
        </p:nvSpPr>
        <p:spPr>
          <a:xfrm>
            <a:off x="311700" y="1097150"/>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1200">
                <a:latin typeface="Tahoma"/>
                <a:ea typeface="Tahoma"/>
                <a:cs typeface="Tahoma"/>
                <a:sym typeface="Tahoma"/>
              </a:rPr>
              <a:t>    7.4.1 </a:t>
            </a:r>
            <a:r>
              <a:rPr b="1" lang="en" sz="1200">
                <a:latin typeface="Tahoma"/>
                <a:ea typeface="Tahoma"/>
                <a:cs typeface="Tahoma"/>
                <a:sym typeface="Tahoma"/>
              </a:rPr>
              <a:t>Film Page Visuals Breakdown (Cont.)</a:t>
            </a:r>
            <a:endParaRPr b="1" sz="1200">
              <a:latin typeface="Tahoma"/>
              <a:ea typeface="Tahoma"/>
              <a:cs typeface="Tahoma"/>
              <a:sym typeface="Tahoma"/>
            </a:endParaRPr>
          </a:p>
          <a:p>
            <a:pPr indent="-304800" lvl="0" marL="457200" rtl="0" algn="l">
              <a:lnSpc>
                <a:spcPct val="200000"/>
              </a:lnSpc>
              <a:spcBef>
                <a:spcPts val="1200"/>
              </a:spcBef>
              <a:spcAft>
                <a:spcPts val="0"/>
              </a:spcAft>
              <a:buClr>
                <a:schemeClr val="dk1"/>
              </a:buClr>
              <a:buSzPts val="1200"/>
              <a:buChar char="●"/>
            </a:pPr>
            <a:r>
              <a:rPr b="1" lang="en" sz="1200">
                <a:solidFill>
                  <a:schemeClr val="dk1"/>
                </a:solidFill>
                <a:latin typeface="Tahoma"/>
                <a:ea typeface="Tahoma"/>
                <a:cs typeface="Tahoma"/>
                <a:sym typeface="Tahoma"/>
              </a:rPr>
              <a:t>Overview: </a:t>
            </a:r>
            <a:r>
              <a:rPr b="1" lang="en" sz="1200">
                <a:latin typeface="Tahoma"/>
                <a:ea typeface="Tahoma"/>
                <a:cs typeface="Tahoma"/>
                <a:sym typeface="Tahoma"/>
              </a:rPr>
              <a:t> </a:t>
            </a:r>
            <a:r>
              <a:rPr lang="en" sz="1200">
                <a:latin typeface="Tahoma"/>
                <a:ea typeface="Tahoma"/>
                <a:cs typeface="Tahoma"/>
                <a:sym typeface="Tahoma"/>
              </a:rPr>
              <a:t>The dashboard</a:t>
            </a:r>
            <a:r>
              <a:rPr b="1" lang="en" sz="1200">
                <a:latin typeface="Tahoma"/>
                <a:ea typeface="Tahoma"/>
                <a:cs typeface="Tahoma"/>
                <a:sym typeface="Tahoma"/>
              </a:rPr>
              <a:t> </a:t>
            </a:r>
            <a:r>
              <a:rPr lang="en" sz="1200">
                <a:latin typeface="Tahoma"/>
                <a:ea typeface="Tahoma"/>
                <a:cs typeface="Tahoma"/>
                <a:sym typeface="Tahoma"/>
              </a:rPr>
              <a:t>includes 4 charts, and 6 card</a:t>
            </a:r>
            <a:endParaRPr sz="1200">
              <a:latin typeface="Tahoma"/>
              <a:ea typeface="Tahoma"/>
              <a:cs typeface="Tahoma"/>
              <a:sym typeface="Tahoma"/>
            </a:endParaRPr>
          </a:p>
          <a:p>
            <a:pPr indent="-304800" lvl="0" marL="457200" rtl="0" algn="l">
              <a:lnSpc>
                <a:spcPct val="20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Key Metrics:</a:t>
            </a:r>
            <a:r>
              <a:rPr lang="en" sz="1200">
                <a:latin typeface="Tahoma"/>
                <a:ea typeface="Tahoma"/>
                <a:cs typeface="Tahoma"/>
                <a:sym typeface="Tahoma"/>
              </a:rPr>
              <a:t> Cards for Total Film, Total Actor, Total Customer, Language, Release Year, and Number of rent.</a:t>
            </a:r>
            <a:endParaRPr sz="1200">
              <a:latin typeface="Tahoma"/>
              <a:ea typeface="Tahoma"/>
              <a:cs typeface="Tahoma"/>
              <a:sym typeface="Tahoma"/>
            </a:endParaRPr>
          </a:p>
          <a:p>
            <a:pPr indent="-304800" lvl="0" marL="457200" rtl="0" algn="l">
              <a:lnSpc>
                <a:spcPct val="200000"/>
              </a:lnSpc>
              <a:spcBef>
                <a:spcPts val="0"/>
              </a:spcBef>
              <a:spcAft>
                <a:spcPts val="0"/>
              </a:spcAft>
              <a:buClr>
                <a:schemeClr val="dk1"/>
              </a:buClr>
              <a:buSzPts val="1200"/>
              <a:buFont typeface="Tahoma"/>
              <a:buChar char="●"/>
            </a:pPr>
            <a:r>
              <a:rPr b="1" lang="en" sz="1200">
                <a:solidFill>
                  <a:schemeClr val="dk1"/>
                </a:solidFill>
                <a:latin typeface="Tahoma"/>
                <a:ea typeface="Tahoma"/>
                <a:cs typeface="Tahoma"/>
                <a:sym typeface="Tahoma"/>
              </a:rPr>
              <a:t>Charts:</a:t>
            </a:r>
            <a:r>
              <a:rPr b="1" lang="en" sz="1200">
                <a:latin typeface="Tahoma"/>
                <a:ea typeface="Tahoma"/>
                <a:cs typeface="Tahoma"/>
                <a:sym typeface="Tahoma"/>
              </a:rPr>
              <a:t> </a:t>
            </a:r>
            <a:r>
              <a:rPr lang="en" sz="1200">
                <a:latin typeface="Tahoma"/>
                <a:ea typeface="Tahoma"/>
                <a:cs typeface="Tahoma"/>
                <a:sym typeface="Tahoma"/>
              </a:rPr>
              <a:t>Total film by rental date, Top film by revenue and cost, total film by country in each category, top film by length.</a:t>
            </a:r>
            <a:endParaRPr sz="1200">
              <a:latin typeface="Tahoma"/>
              <a:ea typeface="Tahoma"/>
              <a:cs typeface="Tahoma"/>
              <a:sym typeface="Tahoma"/>
            </a:endParaRPr>
          </a:p>
          <a:p>
            <a:pPr indent="-304800" lvl="0" marL="457200" rtl="0" algn="l">
              <a:lnSpc>
                <a:spcPct val="200000"/>
              </a:lnSpc>
              <a:spcBef>
                <a:spcPts val="0"/>
              </a:spcBef>
              <a:spcAft>
                <a:spcPts val="0"/>
              </a:spcAft>
              <a:buClr>
                <a:schemeClr val="dk1"/>
              </a:buClr>
              <a:buSzPts val="1200"/>
              <a:buFont typeface="Tahoma"/>
              <a:buChar char="●"/>
            </a:pPr>
            <a:r>
              <a:rPr lang="en" sz="1200">
                <a:latin typeface="Tahoma"/>
                <a:ea typeface="Tahoma"/>
                <a:cs typeface="Tahoma"/>
                <a:sym typeface="Tahoma"/>
              </a:rPr>
              <a:t>The next page includes a screenshot of the dashboard layout.</a:t>
            </a:r>
            <a:endParaRPr sz="1200">
              <a:latin typeface="Tahoma"/>
              <a:ea typeface="Tahoma"/>
              <a:cs typeface="Tahoma"/>
              <a:sym typeface="Tahoma"/>
            </a:endParaRPr>
          </a:p>
          <a:p>
            <a:pPr indent="0" lvl="0" marL="457200" rtl="0" algn="l">
              <a:lnSpc>
                <a:spcPct val="150000"/>
              </a:lnSpc>
              <a:spcBef>
                <a:spcPts val="1200"/>
              </a:spcBef>
              <a:spcAft>
                <a:spcPts val="1200"/>
              </a:spcAft>
              <a:buNone/>
            </a:pPr>
            <a:r>
              <a:t/>
            </a:r>
            <a:endParaRPr sz="1200">
              <a:solidFill>
                <a:schemeClr val="dk1"/>
              </a:solidFill>
              <a:latin typeface="Tahoma"/>
              <a:ea typeface="Tahoma"/>
              <a:cs typeface="Tahoma"/>
              <a:sym typeface="Tahom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72" name="Shape 372"/>
        <p:cNvGrpSpPr/>
        <p:nvPr/>
      </p:nvGrpSpPr>
      <p:grpSpPr>
        <a:xfrm>
          <a:off x="0" y="0"/>
          <a:ext cx="0" cy="0"/>
          <a:chOff x="0" y="0"/>
          <a:chExt cx="0" cy="0"/>
        </a:xfrm>
      </p:grpSpPr>
      <p:sp>
        <p:nvSpPr>
          <p:cNvPr id="373" name="Google Shape;373;p60"/>
          <p:cNvSpPr txBox="1"/>
          <p:nvPr>
            <p:ph type="title"/>
          </p:nvPr>
        </p:nvSpPr>
        <p:spPr>
          <a:xfrm>
            <a:off x="311700" y="140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latin typeface="Tahoma"/>
                <a:ea typeface="Tahoma"/>
                <a:cs typeface="Tahoma"/>
                <a:sym typeface="Tahoma"/>
              </a:rPr>
              <a:t>7.4 Utilizing Tableau</a:t>
            </a:r>
            <a:endParaRPr sz="2000">
              <a:latin typeface="Tahoma"/>
              <a:ea typeface="Tahoma"/>
              <a:cs typeface="Tahoma"/>
              <a:sym typeface="Tahoma"/>
            </a:endParaRPr>
          </a:p>
          <a:p>
            <a:pPr indent="0" lvl="0" marL="0" rtl="0" algn="l">
              <a:lnSpc>
                <a:spcPct val="150000"/>
              </a:lnSpc>
              <a:spcBef>
                <a:spcPts val="0"/>
              </a:spcBef>
              <a:spcAft>
                <a:spcPts val="0"/>
              </a:spcAft>
              <a:buClr>
                <a:schemeClr val="dk1"/>
              </a:buClr>
              <a:buSzPct val="91666"/>
              <a:buFont typeface="Arial"/>
              <a:buNone/>
            </a:pPr>
            <a:r>
              <a:rPr b="1" lang="en" sz="1200">
                <a:latin typeface="Tahoma"/>
                <a:ea typeface="Tahoma"/>
                <a:cs typeface="Tahoma"/>
                <a:sym typeface="Tahoma"/>
              </a:rPr>
              <a:t>7.4.1 Film Page Visuals Breakdown (Cont.)</a:t>
            </a:r>
            <a:endParaRPr sz="2000">
              <a:latin typeface="Tahoma"/>
              <a:ea typeface="Tahoma"/>
              <a:cs typeface="Tahoma"/>
              <a:sym typeface="Tahoma"/>
            </a:endParaRPr>
          </a:p>
          <a:p>
            <a:pPr indent="0" lvl="0" marL="0" rtl="0" algn="l">
              <a:spcBef>
                <a:spcPts val="1200"/>
              </a:spcBef>
              <a:spcAft>
                <a:spcPts val="0"/>
              </a:spcAft>
              <a:buClr>
                <a:schemeClr val="dk1"/>
              </a:buClr>
              <a:buSzPct val="49009"/>
              <a:buFont typeface="Arial"/>
              <a:buNone/>
            </a:pPr>
            <a:r>
              <a:t/>
            </a:r>
            <a:endParaRPr sz="202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4" name="Google Shape;374;p60"/>
          <p:cNvSpPr txBox="1"/>
          <p:nvPr/>
        </p:nvSpPr>
        <p:spPr>
          <a:xfrm>
            <a:off x="327600" y="865325"/>
            <a:ext cx="84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pic>
        <p:nvPicPr>
          <p:cNvPr id="375" name="Google Shape;375;p60"/>
          <p:cNvPicPr preferRelativeResize="0"/>
          <p:nvPr/>
        </p:nvPicPr>
        <p:blipFill>
          <a:blip r:embed="rId3">
            <a:alphaModFix/>
          </a:blip>
          <a:stretch>
            <a:fillRect/>
          </a:stretch>
        </p:blipFill>
        <p:spPr>
          <a:xfrm>
            <a:off x="755150" y="865325"/>
            <a:ext cx="7822100" cy="41784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79" name="Shape 379"/>
        <p:cNvGrpSpPr/>
        <p:nvPr/>
      </p:nvGrpSpPr>
      <p:grpSpPr>
        <a:xfrm>
          <a:off x="0" y="0"/>
          <a:ext cx="0" cy="0"/>
          <a:chOff x="0" y="0"/>
          <a:chExt cx="0" cy="0"/>
        </a:xfrm>
      </p:grpSpPr>
      <p:sp>
        <p:nvSpPr>
          <p:cNvPr id="380" name="Google Shape;38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5000"/>
              <a:buFont typeface="Arial"/>
              <a:buNone/>
            </a:pPr>
            <a:r>
              <a:rPr lang="en" sz="2000"/>
              <a:t>7.4.2 Utilizing Tableau</a:t>
            </a:r>
            <a:endParaRPr/>
          </a:p>
        </p:txBody>
      </p:sp>
      <p:sp>
        <p:nvSpPr>
          <p:cNvPr id="381" name="Google Shape;381;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1200"/>
              </a:spcBef>
              <a:spcAft>
                <a:spcPts val="0"/>
              </a:spcAft>
              <a:buClr>
                <a:schemeClr val="dk1"/>
              </a:buClr>
              <a:buSzPts val="1200"/>
              <a:buChar char="●"/>
            </a:pPr>
            <a:r>
              <a:rPr b="1" lang="en" sz="1200">
                <a:solidFill>
                  <a:schemeClr val="dk1"/>
                </a:solidFill>
                <a:latin typeface="Tahoma"/>
                <a:ea typeface="Tahoma"/>
                <a:cs typeface="Tahoma"/>
                <a:sym typeface="Tahoma"/>
              </a:rPr>
              <a:t>Overview: </a:t>
            </a:r>
            <a:r>
              <a:rPr b="1" lang="en" sz="1200">
                <a:latin typeface="Tahoma"/>
                <a:ea typeface="Tahoma"/>
                <a:cs typeface="Tahoma"/>
                <a:sym typeface="Tahoma"/>
              </a:rPr>
              <a:t> </a:t>
            </a:r>
            <a:r>
              <a:rPr lang="en" sz="1200">
                <a:latin typeface="Tahoma"/>
                <a:ea typeface="Tahoma"/>
                <a:cs typeface="Tahoma"/>
                <a:sym typeface="Tahoma"/>
              </a:rPr>
              <a:t>The dashboard</a:t>
            </a:r>
            <a:r>
              <a:rPr b="1" lang="en" sz="1200">
                <a:latin typeface="Tahoma"/>
                <a:ea typeface="Tahoma"/>
                <a:cs typeface="Tahoma"/>
                <a:sym typeface="Tahoma"/>
              </a:rPr>
              <a:t> </a:t>
            </a:r>
            <a:r>
              <a:rPr lang="en" sz="1200">
                <a:latin typeface="Tahoma"/>
                <a:ea typeface="Tahoma"/>
                <a:cs typeface="Tahoma"/>
                <a:sym typeface="Tahoma"/>
              </a:rPr>
              <a:t>includes 4 charts,  1 donut chart, and 4 card</a:t>
            </a:r>
            <a:endParaRPr b="1" sz="1200">
              <a:latin typeface="Tahoma"/>
              <a:ea typeface="Tahoma"/>
              <a:cs typeface="Tahoma"/>
              <a:sym typeface="Tahoma"/>
            </a:endParaRPr>
          </a:p>
          <a:p>
            <a:pPr indent="-304800" lvl="0" marL="457200" rtl="0" algn="l">
              <a:lnSpc>
                <a:spcPct val="20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Key Metrics:</a:t>
            </a:r>
            <a:r>
              <a:rPr lang="en" sz="1200">
                <a:latin typeface="Tahoma"/>
                <a:ea typeface="Tahoma"/>
                <a:cs typeface="Tahoma"/>
                <a:sym typeface="Tahoma"/>
              </a:rPr>
              <a:t> Cards for Total Revenue, Total Actor, Total Film, Total Customer.</a:t>
            </a:r>
            <a:endParaRPr sz="1200">
              <a:latin typeface="Tahoma"/>
              <a:ea typeface="Tahoma"/>
              <a:cs typeface="Tahoma"/>
              <a:sym typeface="Tahoma"/>
            </a:endParaRPr>
          </a:p>
          <a:p>
            <a:pPr indent="-304800" lvl="0" marL="457200" rtl="0" algn="l">
              <a:lnSpc>
                <a:spcPct val="200000"/>
              </a:lnSpc>
              <a:spcBef>
                <a:spcPts val="0"/>
              </a:spcBef>
              <a:spcAft>
                <a:spcPts val="0"/>
              </a:spcAft>
              <a:buClr>
                <a:schemeClr val="dk1"/>
              </a:buClr>
              <a:buSzPts val="1200"/>
              <a:buFont typeface="Tahoma"/>
              <a:buChar char="●"/>
            </a:pPr>
            <a:r>
              <a:rPr b="1" lang="en" sz="1200">
                <a:solidFill>
                  <a:schemeClr val="dk1"/>
                </a:solidFill>
                <a:latin typeface="Tahoma"/>
                <a:ea typeface="Tahoma"/>
                <a:cs typeface="Tahoma"/>
                <a:sym typeface="Tahoma"/>
              </a:rPr>
              <a:t>Charts:</a:t>
            </a:r>
            <a:r>
              <a:rPr b="1" lang="en" sz="1200">
                <a:latin typeface="Tahoma"/>
                <a:ea typeface="Tahoma"/>
                <a:cs typeface="Tahoma"/>
                <a:sym typeface="Tahoma"/>
              </a:rPr>
              <a:t> </a:t>
            </a:r>
            <a:r>
              <a:rPr lang="en" sz="1200">
                <a:latin typeface="Tahoma"/>
                <a:ea typeface="Tahoma"/>
                <a:cs typeface="Tahoma"/>
                <a:sym typeface="Tahoma"/>
              </a:rPr>
              <a:t>The first  chart represents forecasting for rental amount by months, second chart Total film by Top actor, third chart Total Rental amount by each category and forth chart  Tree map represent Total film by category. </a:t>
            </a:r>
            <a:endParaRPr sz="1200">
              <a:latin typeface="Tahoma"/>
              <a:ea typeface="Tahoma"/>
              <a:cs typeface="Tahoma"/>
              <a:sym typeface="Tahoma"/>
            </a:endParaRPr>
          </a:p>
          <a:p>
            <a:pPr indent="-304800" lvl="0" marL="457200" rtl="0" algn="l">
              <a:lnSpc>
                <a:spcPct val="200000"/>
              </a:lnSpc>
              <a:spcBef>
                <a:spcPts val="0"/>
              </a:spcBef>
              <a:spcAft>
                <a:spcPts val="0"/>
              </a:spcAft>
              <a:buClr>
                <a:schemeClr val="dk1"/>
              </a:buClr>
              <a:buSzPts val="1200"/>
              <a:buFont typeface="Tahoma"/>
              <a:buChar char="●"/>
            </a:pPr>
            <a:r>
              <a:rPr lang="en" sz="1200">
                <a:latin typeface="Tahoma"/>
                <a:ea typeface="Tahoma"/>
                <a:cs typeface="Tahoma"/>
                <a:sym typeface="Tahoma"/>
              </a:rPr>
              <a:t>The next page includes a screenshot of the dashboard layout.</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388620" lvl="0" marL="457200" rtl="0" algn="l">
              <a:spcBef>
                <a:spcPts val="0"/>
              </a:spcBef>
              <a:spcAft>
                <a:spcPts val="0"/>
              </a:spcAft>
              <a:buSzPts val="2520"/>
              <a:buFont typeface="Tahoma"/>
              <a:buAutoNum type="arabicPeriod"/>
            </a:pPr>
            <a:r>
              <a:rPr lang="en" sz="2520">
                <a:latin typeface="Tahoma"/>
                <a:ea typeface="Tahoma"/>
                <a:cs typeface="Tahoma"/>
                <a:sym typeface="Tahoma"/>
              </a:rPr>
              <a:t>Data Source</a:t>
            </a:r>
            <a:endParaRPr sz="2520">
              <a:latin typeface="Tahoma"/>
              <a:ea typeface="Tahoma"/>
              <a:cs typeface="Tahoma"/>
              <a:sym typeface="Tahoma"/>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Tahoma"/>
              <a:buChar char="●"/>
            </a:pPr>
            <a:r>
              <a:rPr lang="en">
                <a:latin typeface="Tahoma"/>
                <a:ea typeface="Tahoma"/>
                <a:cs typeface="Tahoma"/>
                <a:sym typeface="Tahoma"/>
              </a:rPr>
              <a:t>The Sakila database was sourced from MySQL Server as a demo dataset.</a:t>
            </a:r>
            <a:endParaRPr>
              <a:latin typeface="Tahoma"/>
              <a:ea typeface="Tahoma"/>
              <a:cs typeface="Tahoma"/>
              <a:sym typeface="Tahoma"/>
            </a:endParaRPr>
          </a:p>
          <a:p>
            <a:pPr indent="-342900" lvl="0" marL="457200" rtl="0" algn="l">
              <a:lnSpc>
                <a:spcPct val="115000"/>
              </a:lnSpc>
              <a:spcBef>
                <a:spcPts val="0"/>
              </a:spcBef>
              <a:spcAft>
                <a:spcPts val="0"/>
              </a:spcAft>
              <a:buClr>
                <a:schemeClr val="dk1"/>
              </a:buClr>
              <a:buSzPts val="1800"/>
              <a:buFont typeface="Tahoma"/>
              <a:buChar char="●"/>
            </a:pPr>
            <a:r>
              <a:rPr lang="en">
                <a:latin typeface="Tahoma"/>
                <a:ea typeface="Tahoma"/>
                <a:cs typeface="Tahoma"/>
                <a:sym typeface="Tahoma"/>
              </a:rPr>
              <a:t>The initial dataset covered only months 5, 6, 7, and 8. To create a more comprehensive data sample for analysis, we generated additional data for the remaining months.</a:t>
            </a:r>
            <a:endParaRPr>
              <a:latin typeface="Tahoma"/>
              <a:ea typeface="Tahoma"/>
              <a:cs typeface="Tahoma"/>
              <a:sym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85" name="Shape 385"/>
        <p:cNvGrpSpPr/>
        <p:nvPr/>
      </p:nvGrpSpPr>
      <p:grpSpPr>
        <a:xfrm>
          <a:off x="0" y="0"/>
          <a:ext cx="0" cy="0"/>
          <a:chOff x="0" y="0"/>
          <a:chExt cx="0" cy="0"/>
        </a:xfrm>
      </p:grpSpPr>
      <p:sp>
        <p:nvSpPr>
          <p:cNvPr id="386" name="Google Shape;386;p6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7.4.2 Utilizing Tableau (Cont.)</a:t>
            </a:r>
            <a:endParaRPr sz="2000"/>
          </a:p>
          <a:p>
            <a:pPr indent="0" lvl="0" marL="0" rtl="0" algn="l">
              <a:spcBef>
                <a:spcPts val="0"/>
              </a:spcBef>
              <a:spcAft>
                <a:spcPts val="0"/>
              </a:spcAft>
              <a:buClr>
                <a:schemeClr val="dk1"/>
              </a:buClr>
              <a:buSzPct val="49009"/>
              <a:buFont typeface="Arial"/>
              <a:buNone/>
            </a:pPr>
            <a:r>
              <a:t/>
            </a:r>
            <a:endParaRPr sz="202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7" name="Google Shape;387;p62"/>
          <p:cNvSpPr txBox="1"/>
          <p:nvPr/>
        </p:nvSpPr>
        <p:spPr>
          <a:xfrm>
            <a:off x="327600" y="865325"/>
            <a:ext cx="84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 </a:t>
            </a:r>
            <a:endParaRPr>
              <a:solidFill>
                <a:schemeClr val="dk2"/>
              </a:solidFill>
            </a:endParaRPr>
          </a:p>
        </p:txBody>
      </p:sp>
      <p:pic>
        <p:nvPicPr>
          <p:cNvPr id="388" name="Google Shape;388;p62"/>
          <p:cNvPicPr preferRelativeResize="0"/>
          <p:nvPr/>
        </p:nvPicPr>
        <p:blipFill>
          <a:blip r:embed="rId3">
            <a:alphaModFix/>
          </a:blip>
          <a:stretch>
            <a:fillRect/>
          </a:stretch>
        </p:blipFill>
        <p:spPr>
          <a:xfrm>
            <a:off x="532263" y="712925"/>
            <a:ext cx="8079474" cy="4186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92" name="Shape 392"/>
        <p:cNvGrpSpPr/>
        <p:nvPr/>
      </p:nvGrpSpPr>
      <p:grpSpPr>
        <a:xfrm>
          <a:off x="0" y="0"/>
          <a:ext cx="0" cy="0"/>
          <a:chOff x="0" y="0"/>
          <a:chExt cx="0" cy="0"/>
        </a:xfrm>
      </p:grpSpPr>
      <p:sp>
        <p:nvSpPr>
          <p:cNvPr id="393" name="Google Shape;393;p63"/>
          <p:cNvSpPr txBox="1"/>
          <p:nvPr>
            <p:ph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latin typeface="Tahoma"/>
                <a:ea typeface="Tahoma"/>
                <a:cs typeface="Tahoma"/>
                <a:sym typeface="Tahoma"/>
              </a:rPr>
              <a:t>7.4 </a:t>
            </a:r>
            <a:r>
              <a:rPr lang="en" sz="1800">
                <a:latin typeface="Tahoma"/>
                <a:ea typeface="Tahoma"/>
                <a:cs typeface="Tahoma"/>
                <a:sym typeface="Tahoma"/>
              </a:rPr>
              <a:t>Utilizing Tableau (Cont.)</a:t>
            </a:r>
            <a:endParaRPr sz="1800">
              <a:latin typeface="Tahoma"/>
              <a:ea typeface="Tahoma"/>
              <a:cs typeface="Tahoma"/>
              <a:sym typeface="Tahoma"/>
            </a:endParaRPr>
          </a:p>
        </p:txBody>
      </p:sp>
      <p:sp>
        <p:nvSpPr>
          <p:cNvPr id="394" name="Google Shape;394;p63"/>
          <p:cNvSpPr txBox="1"/>
          <p:nvPr>
            <p:ph idx="1" type="body"/>
          </p:nvPr>
        </p:nvSpPr>
        <p:spPr>
          <a:xfrm>
            <a:off x="311700" y="94152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Clr>
                <a:schemeClr val="dk1"/>
              </a:buClr>
              <a:buSzPts val="1100"/>
              <a:buFont typeface="Arial"/>
              <a:buNone/>
            </a:pPr>
            <a:r>
              <a:rPr b="1" lang="en" sz="1200">
                <a:solidFill>
                  <a:schemeClr val="dk1"/>
                </a:solidFill>
                <a:latin typeface="Tahoma"/>
                <a:ea typeface="Tahoma"/>
                <a:cs typeface="Tahoma"/>
                <a:sym typeface="Tahoma"/>
              </a:rPr>
              <a:t>7.4.3 Revenues and rents  Page Visuals Breakdown</a:t>
            </a:r>
            <a:endParaRPr>
              <a:latin typeface="Tahoma"/>
              <a:ea typeface="Tahoma"/>
              <a:cs typeface="Tahoma"/>
              <a:sym typeface="Tahoma"/>
            </a:endParaRPr>
          </a:p>
          <a:p>
            <a:pPr indent="-304800" lvl="0" marL="457200" rtl="0" algn="l">
              <a:lnSpc>
                <a:spcPct val="150000"/>
              </a:lnSpc>
              <a:spcBef>
                <a:spcPts val="1200"/>
              </a:spcBef>
              <a:spcAft>
                <a:spcPts val="0"/>
              </a:spcAft>
              <a:buClr>
                <a:schemeClr val="dk1"/>
              </a:buClr>
              <a:buSzPts val="1200"/>
              <a:buChar char="●"/>
            </a:pPr>
            <a:r>
              <a:rPr b="1" lang="en" sz="1200">
                <a:solidFill>
                  <a:schemeClr val="dk1"/>
                </a:solidFill>
                <a:latin typeface="Tahoma"/>
                <a:ea typeface="Tahoma"/>
                <a:cs typeface="Tahoma"/>
                <a:sym typeface="Tahoma"/>
              </a:rPr>
              <a:t>Overview:  </a:t>
            </a:r>
            <a:r>
              <a:rPr lang="en" sz="1200">
                <a:solidFill>
                  <a:schemeClr val="dk1"/>
                </a:solidFill>
                <a:latin typeface="Tahoma"/>
                <a:ea typeface="Tahoma"/>
                <a:cs typeface="Tahoma"/>
                <a:sym typeface="Tahoma"/>
              </a:rPr>
              <a:t>The dashboard</a:t>
            </a:r>
            <a:r>
              <a:rPr b="1" lang="en" sz="1200">
                <a:solidFill>
                  <a:schemeClr val="dk1"/>
                </a:solidFill>
                <a:latin typeface="Tahoma"/>
                <a:ea typeface="Tahoma"/>
                <a:cs typeface="Tahoma"/>
                <a:sym typeface="Tahoma"/>
              </a:rPr>
              <a:t> </a:t>
            </a:r>
            <a:r>
              <a:rPr lang="en" sz="1200">
                <a:solidFill>
                  <a:schemeClr val="dk1"/>
                </a:solidFill>
                <a:latin typeface="Tahoma"/>
                <a:ea typeface="Tahoma"/>
                <a:cs typeface="Tahoma"/>
                <a:sym typeface="Tahoma"/>
              </a:rPr>
              <a:t>includes 4 charts, 2 filters, and 3 card</a:t>
            </a:r>
            <a:endParaRPr sz="1200">
              <a:solidFill>
                <a:schemeClr val="dk1"/>
              </a:solidFill>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Charts</a:t>
            </a:r>
            <a:r>
              <a:rPr lang="en" sz="1200">
                <a:solidFill>
                  <a:schemeClr val="dk1"/>
                </a:solidFill>
                <a:latin typeface="Tahoma"/>
                <a:ea typeface="Tahoma"/>
                <a:cs typeface="Tahoma"/>
                <a:sym typeface="Tahoma"/>
              </a:rPr>
              <a:t>:  the horizontal bar represents the customer ID and we classified them in to high spenders and low spenders. The line chart represents the rentals per month. </a:t>
            </a:r>
            <a:endParaRPr sz="1200">
              <a:solidFill>
                <a:schemeClr val="dk1"/>
              </a:solidFill>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Font typeface="Tahoma"/>
              <a:buChar char="●"/>
            </a:pPr>
            <a:r>
              <a:rPr b="1" lang="en" sz="1200">
                <a:solidFill>
                  <a:schemeClr val="dk1"/>
                </a:solidFill>
                <a:latin typeface="Tahoma"/>
                <a:ea typeface="Tahoma"/>
                <a:cs typeface="Tahoma"/>
                <a:sym typeface="Tahoma"/>
              </a:rPr>
              <a:t>Map: </a:t>
            </a:r>
            <a:r>
              <a:rPr lang="en" sz="1200">
                <a:solidFill>
                  <a:schemeClr val="dk1"/>
                </a:solidFill>
                <a:latin typeface="Tahoma"/>
                <a:ea typeface="Tahoma"/>
                <a:cs typeface="Tahoma"/>
                <a:sym typeface="Tahoma"/>
              </a:rPr>
              <a:t>it includes the customer’s first and last name and total paid amount for all rents.</a:t>
            </a:r>
            <a:endParaRPr b="1" sz="1200">
              <a:solidFill>
                <a:schemeClr val="dk1"/>
              </a:solidFill>
              <a:latin typeface="Tahoma"/>
              <a:ea typeface="Tahoma"/>
              <a:cs typeface="Tahoma"/>
              <a:sym typeface="Tahoma"/>
            </a:endParaRPr>
          </a:p>
          <a:p>
            <a:pPr indent="-317500" lvl="0" marL="457200" rtl="0" algn="l">
              <a:lnSpc>
                <a:spcPct val="150000"/>
              </a:lnSpc>
              <a:spcBef>
                <a:spcPts val="0"/>
              </a:spcBef>
              <a:spcAft>
                <a:spcPts val="0"/>
              </a:spcAft>
              <a:buClr>
                <a:schemeClr val="dk1"/>
              </a:buClr>
              <a:buSzPts val="1400"/>
              <a:buFont typeface="Tahoma"/>
              <a:buChar char="●"/>
            </a:pPr>
            <a:r>
              <a:rPr b="1" lang="en" sz="1200">
                <a:solidFill>
                  <a:schemeClr val="dk1"/>
                </a:solidFill>
                <a:latin typeface="Tahoma"/>
                <a:ea typeface="Tahoma"/>
                <a:cs typeface="Tahoma"/>
                <a:sym typeface="Tahoma"/>
              </a:rPr>
              <a:t>Filters:</a:t>
            </a:r>
            <a:r>
              <a:rPr lang="en" sz="1200">
                <a:solidFill>
                  <a:schemeClr val="dk1"/>
                </a:solidFill>
                <a:latin typeface="Tahoma"/>
                <a:ea typeface="Tahoma"/>
                <a:cs typeface="Tahoma"/>
                <a:sym typeface="Tahoma"/>
              </a:rPr>
              <a:t> 2 filters for category and film name that affects the cards below to show its description, rating, and release year.</a:t>
            </a:r>
            <a:r>
              <a:rPr lang="en">
                <a:latin typeface="Tahoma"/>
                <a:ea typeface="Tahoma"/>
                <a:cs typeface="Tahoma"/>
                <a:sym typeface="Tahoma"/>
              </a:rPr>
              <a:t> </a:t>
            </a:r>
            <a:endParaRPr>
              <a:latin typeface="Tahoma"/>
              <a:ea typeface="Tahoma"/>
              <a:cs typeface="Tahoma"/>
              <a:sym typeface="Tahoma"/>
            </a:endParaRPr>
          </a:p>
          <a:p>
            <a:pPr indent="-298450" lvl="0" marL="457200" rtl="0" algn="l">
              <a:lnSpc>
                <a:spcPct val="150000"/>
              </a:lnSpc>
              <a:spcBef>
                <a:spcPts val="0"/>
              </a:spcBef>
              <a:spcAft>
                <a:spcPts val="0"/>
              </a:spcAft>
              <a:buClr>
                <a:schemeClr val="dk1"/>
              </a:buClr>
              <a:buSzPts val="1100"/>
              <a:buFont typeface="Tahoma"/>
              <a:buChar char="●"/>
            </a:pPr>
            <a:r>
              <a:rPr lang="en" sz="1200">
                <a:solidFill>
                  <a:schemeClr val="dk1"/>
                </a:solidFill>
                <a:latin typeface="Tahoma"/>
                <a:ea typeface="Tahoma"/>
                <a:cs typeface="Tahoma"/>
                <a:sym typeface="Tahoma"/>
              </a:rPr>
              <a:t>The next page includes a screenshot of the dashboard layout.</a:t>
            </a:r>
            <a:endParaRPr>
              <a:solidFill>
                <a:schemeClr val="dk1"/>
              </a:solidFill>
              <a:latin typeface="Tahoma"/>
              <a:ea typeface="Tahoma"/>
              <a:cs typeface="Tahoma"/>
              <a:sym typeface="Tahoma"/>
            </a:endParaRPr>
          </a:p>
          <a:p>
            <a:pPr indent="0" lvl="0" marL="0" rtl="0" algn="l">
              <a:spcBef>
                <a:spcPts val="120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98" name="Shape 398"/>
        <p:cNvGrpSpPr/>
        <p:nvPr/>
      </p:nvGrpSpPr>
      <p:grpSpPr>
        <a:xfrm>
          <a:off x="0" y="0"/>
          <a:ext cx="0" cy="0"/>
          <a:chOff x="0" y="0"/>
          <a:chExt cx="0" cy="0"/>
        </a:xfrm>
      </p:grpSpPr>
      <p:sp>
        <p:nvSpPr>
          <p:cNvPr id="399" name="Google Shape;399;p6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00">
                <a:latin typeface="Tahoma"/>
                <a:ea typeface="Tahoma"/>
                <a:cs typeface="Tahoma"/>
                <a:sym typeface="Tahoma"/>
              </a:rPr>
              <a:t>7.4 Utilizing Tableau (Cont.)</a:t>
            </a:r>
            <a:endParaRPr sz="2200">
              <a:latin typeface="Tahoma"/>
              <a:ea typeface="Tahoma"/>
              <a:cs typeface="Tahoma"/>
              <a:sym typeface="Tahoma"/>
            </a:endParaRPr>
          </a:p>
          <a:p>
            <a:pPr indent="0" lvl="0" marL="0" rtl="0" algn="l">
              <a:spcBef>
                <a:spcPts val="0"/>
              </a:spcBef>
              <a:spcAft>
                <a:spcPts val="0"/>
              </a:spcAft>
              <a:buNone/>
            </a:pPr>
            <a:r>
              <a:rPr lang="en" sz="1300">
                <a:latin typeface="Tahoma"/>
                <a:ea typeface="Tahoma"/>
                <a:cs typeface="Tahoma"/>
                <a:sym typeface="Tahoma"/>
              </a:rPr>
              <a:t>7.4.3 Revenues and rents Breakdown</a:t>
            </a:r>
            <a:endParaRPr sz="1300">
              <a:latin typeface="Tahoma"/>
              <a:ea typeface="Tahoma"/>
              <a:cs typeface="Tahoma"/>
              <a:sym typeface="Tahoma"/>
            </a:endParaRPr>
          </a:p>
        </p:txBody>
      </p:sp>
      <p:pic>
        <p:nvPicPr>
          <p:cNvPr id="400" name="Google Shape;400;p64"/>
          <p:cNvPicPr preferRelativeResize="0"/>
          <p:nvPr/>
        </p:nvPicPr>
        <p:blipFill>
          <a:blip r:embed="rId3">
            <a:alphaModFix/>
          </a:blip>
          <a:stretch>
            <a:fillRect/>
          </a:stretch>
        </p:blipFill>
        <p:spPr>
          <a:xfrm>
            <a:off x="1123125" y="947450"/>
            <a:ext cx="6897750" cy="3935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04" name="Shape 404"/>
        <p:cNvGrpSpPr/>
        <p:nvPr/>
      </p:nvGrpSpPr>
      <p:grpSpPr>
        <a:xfrm>
          <a:off x="0" y="0"/>
          <a:ext cx="0" cy="0"/>
          <a:chOff x="0" y="0"/>
          <a:chExt cx="0" cy="0"/>
        </a:xfrm>
      </p:grpSpPr>
      <p:sp>
        <p:nvSpPr>
          <p:cNvPr id="405" name="Google Shape;405;p65"/>
          <p:cNvSpPr txBox="1"/>
          <p:nvPr>
            <p:ph type="title"/>
          </p:nvPr>
        </p:nvSpPr>
        <p:spPr>
          <a:xfrm>
            <a:off x="311700" y="35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Tahoma"/>
                <a:ea typeface="Tahoma"/>
                <a:cs typeface="Tahoma"/>
                <a:sym typeface="Tahoma"/>
              </a:rPr>
              <a:t>7.4 Utilizing Tableau (Cont.)</a:t>
            </a:r>
            <a:endParaRPr sz="2000">
              <a:latin typeface="Tahoma"/>
              <a:ea typeface="Tahoma"/>
              <a:cs typeface="Tahoma"/>
              <a:sym typeface="Tahoma"/>
            </a:endParaRPr>
          </a:p>
          <a:p>
            <a:pPr indent="0" lvl="0" marL="0" rtl="0" algn="l">
              <a:spcBef>
                <a:spcPts val="0"/>
              </a:spcBef>
              <a:spcAft>
                <a:spcPts val="0"/>
              </a:spcAft>
              <a:buNone/>
            </a:pPr>
            <a:r>
              <a:t/>
            </a:r>
            <a:endParaRPr/>
          </a:p>
        </p:txBody>
      </p:sp>
      <p:sp>
        <p:nvSpPr>
          <p:cNvPr id="406" name="Google Shape;406;p65"/>
          <p:cNvSpPr txBox="1"/>
          <p:nvPr>
            <p:ph idx="1" type="body"/>
          </p:nvPr>
        </p:nvSpPr>
        <p:spPr>
          <a:xfrm>
            <a:off x="311700" y="10000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lnSpc>
                <a:spcPct val="150000"/>
              </a:lnSpc>
              <a:spcBef>
                <a:spcPts val="1200"/>
              </a:spcBef>
              <a:spcAft>
                <a:spcPts val="0"/>
              </a:spcAft>
              <a:buClr>
                <a:schemeClr val="dk1"/>
              </a:buClr>
              <a:buSzPct val="64705"/>
              <a:buFont typeface="Arial"/>
              <a:buNone/>
            </a:pPr>
            <a:r>
              <a:rPr b="1" lang="en" sz="1700">
                <a:solidFill>
                  <a:schemeClr val="dk1"/>
                </a:solidFill>
                <a:latin typeface="Tahoma"/>
                <a:ea typeface="Tahoma"/>
                <a:cs typeface="Tahoma"/>
                <a:sym typeface="Tahoma"/>
              </a:rPr>
              <a:t>7.4.4 Films, Types, and customers.  </a:t>
            </a:r>
            <a:endParaRPr sz="1700">
              <a:solidFill>
                <a:schemeClr val="dk1"/>
              </a:solidFill>
              <a:latin typeface="Tahoma"/>
              <a:ea typeface="Tahoma"/>
              <a:cs typeface="Tahoma"/>
              <a:sym typeface="Tahoma"/>
            </a:endParaRPr>
          </a:p>
          <a:p>
            <a:pPr indent="-304165" lvl="0" marL="457200" rtl="0" algn="l">
              <a:lnSpc>
                <a:spcPct val="150000"/>
              </a:lnSpc>
              <a:spcBef>
                <a:spcPts val="1200"/>
              </a:spcBef>
              <a:spcAft>
                <a:spcPts val="0"/>
              </a:spcAft>
              <a:buClr>
                <a:schemeClr val="dk1"/>
              </a:buClr>
              <a:buSzPct val="100000"/>
              <a:buChar char="●"/>
            </a:pPr>
            <a:r>
              <a:rPr b="1" lang="en" sz="1700">
                <a:solidFill>
                  <a:schemeClr val="dk1"/>
                </a:solidFill>
                <a:latin typeface="Tahoma"/>
                <a:ea typeface="Tahoma"/>
                <a:cs typeface="Tahoma"/>
                <a:sym typeface="Tahoma"/>
              </a:rPr>
              <a:t>Overview :</a:t>
            </a:r>
            <a:r>
              <a:rPr b="1" lang="en" sz="1700">
                <a:latin typeface="Tahoma"/>
                <a:ea typeface="Tahoma"/>
                <a:cs typeface="Tahoma"/>
                <a:sym typeface="Tahoma"/>
              </a:rPr>
              <a:t>  </a:t>
            </a:r>
            <a:r>
              <a:rPr lang="en" sz="1700">
                <a:latin typeface="Tahoma"/>
                <a:ea typeface="Tahoma"/>
                <a:cs typeface="Tahoma"/>
                <a:sym typeface="Tahoma"/>
              </a:rPr>
              <a:t>The dashboard</a:t>
            </a:r>
            <a:r>
              <a:rPr b="1" lang="en" sz="1700">
                <a:latin typeface="Tahoma"/>
                <a:ea typeface="Tahoma"/>
                <a:cs typeface="Tahoma"/>
                <a:sym typeface="Tahoma"/>
              </a:rPr>
              <a:t> </a:t>
            </a:r>
            <a:r>
              <a:rPr lang="en" sz="1700">
                <a:latin typeface="Tahoma"/>
                <a:ea typeface="Tahoma"/>
                <a:cs typeface="Tahoma"/>
                <a:sym typeface="Tahoma"/>
              </a:rPr>
              <a:t>includes 3 tables, 2 bar charts and 1 map</a:t>
            </a:r>
            <a:endParaRPr sz="1700">
              <a:latin typeface="Tahoma"/>
              <a:ea typeface="Tahoma"/>
              <a:cs typeface="Tahoma"/>
              <a:sym typeface="Tahoma"/>
            </a:endParaRPr>
          </a:p>
          <a:p>
            <a:pPr indent="-304165" lvl="0" marL="457200" rtl="0" algn="l">
              <a:lnSpc>
                <a:spcPct val="150000"/>
              </a:lnSpc>
              <a:spcBef>
                <a:spcPts val="0"/>
              </a:spcBef>
              <a:spcAft>
                <a:spcPts val="0"/>
              </a:spcAft>
              <a:buClr>
                <a:schemeClr val="dk1"/>
              </a:buClr>
              <a:buSzPct val="100000"/>
              <a:buChar char="●"/>
            </a:pPr>
            <a:r>
              <a:rPr b="1" lang="en" sz="1700">
                <a:solidFill>
                  <a:schemeClr val="dk1"/>
                </a:solidFill>
                <a:latin typeface="Tahoma"/>
                <a:ea typeface="Tahoma"/>
                <a:cs typeface="Tahoma"/>
                <a:sym typeface="Tahoma"/>
              </a:rPr>
              <a:t>Tables: </a:t>
            </a:r>
            <a:r>
              <a:rPr lang="en" sz="1700">
                <a:latin typeface="Tahoma"/>
                <a:ea typeface="Tahoma"/>
                <a:cs typeface="Tahoma"/>
                <a:sym typeface="Tahoma"/>
              </a:rPr>
              <a:t> The first table represents the total replacement cost of all films in each category, then the second showed the number of films in each category and the top rented categories by the count of customer’s id. </a:t>
            </a:r>
            <a:endParaRPr sz="1700">
              <a:latin typeface="Tahoma"/>
              <a:ea typeface="Tahoma"/>
              <a:cs typeface="Tahoma"/>
              <a:sym typeface="Tahoma"/>
            </a:endParaRPr>
          </a:p>
          <a:p>
            <a:pPr indent="-304165" lvl="0" marL="457200" rtl="0" algn="l">
              <a:lnSpc>
                <a:spcPct val="150000"/>
              </a:lnSpc>
              <a:spcBef>
                <a:spcPts val="0"/>
              </a:spcBef>
              <a:spcAft>
                <a:spcPts val="0"/>
              </a:spcAft>
              <a:buClr>
                <a:schemeClr val="dk1"/>
              </a:buClr>
              <a:buSzPct val="100000"/>
              <a:buChar char="●"/>
            </a:pPr>
            <a:r>
              <a:rPr b="1" lang="en" sz="1700">
                <a:solidFill>
                  <a:schemeClr val="dk1"/>
                </a:solidFill>
                <a:latin typeface="Tahoma"/>
                <a:ea typeface="Tahoma"/>
                <a:cs typeface="Tahoma"/>
                <a:sym typeface="Tahoma"/>
              </a:rPr>
              <a:t>Charts:</a:t>
            </a:r>
            <a:r>
              <a:rPr b="1" lang="en" sz="1700">
                <a:latin typeface="Tahoma"/>
                <a:ea typeface="Tahoma"/>
                <a:cs typeface="Tahoma"/>
                <a:sym typeface="Tahoma"/>
              </a:rPr>
              <a:t> </a:t>
            </a:r>
            <a:r>
              <a:rPr lang="en" sz="1700">
                <a:latin typeface="Tahoma"/>
                <a:ea typeface="Tahoma"/>
                <a:cs typeface="Tahoma"/>
                <a:sym typeface="Tahoma"/>
              </a:rPr>
              <a:t> The first bar chart represents the distribution of ratings by each category by showing the number of each rating in each category, as I differentiated between the ratings by different colors. The other chart shows the number of actors in each film by putting the film id in X-axis and the count of actor id in the Y-axis.  The last thing is the Customers locations map that shows the country, city, count of customer’s id. The light color represents the small count, and the dark one represents the large count. </a:t>
            </a:r>
            <a:endParaRPr sz="1700">
              <a:latin typeface="Tahoma"/>
              <a:ea typeface="Tahoma"/>
              <a:cs typeface="Tahoma"/>
              <a:sym typeface="Tahoma"/>
            </a:endParaRPr>
          </a:p>
          <a:p>
            <a:pPr indent="-304165" lvl="0" marL="457200" rtl="0" algn="l">
              <a:lnSpc>
                <a:spcPct val="150000"/>
              </a:lnSpc>
              <a:spcBef>
                <a:spcPts val="0"/>
              </a:spcBef>
              <a:spcAft>
                <a:spcPts val="0"/>
              </a:spcAft>
              <a:buClr>
                <a:schemeClr val="dk1"/>
              </a:buClr>
              <a:buSzPct val="100000"/>
              <a:buChar char="●"/>
            </a:pPr>
            <a:r>
              <a:rPr lang="en" sz="1700">
                <a:latin typeface="Tahoma"/>
                <a:ea typeface="Tahoma"/>
                <a:cs typeface="Tahoma"/>
                <a:sym typeface="Tahoma"/>
              </a:rPr>
              <a:t>The next page includes a screenshot of the dashboard layout.</a:t>
            </a:r>
            <a:endParaRPr sz="1700">
              <a:latin typeface="Tahoma"/>
              <a:ea typeface="Tahoma"/>
              <a:cs typeface="Tahoma"/>
              <a:sym typeface="Tahoma"/>
            </a:endParaRPr>
          </a:p>
          <a:p>
            <a:pPr indent="0" lvl="0" marL="0" rtl="0" algn="l">
              <a:spcBef>
                <a:spcPts val="1200"/>
              </a:spcBef>
              <a:spcAft>
                <a:spcPts val="0"/>
              </a:spcAft>
              <a:buClr>
                <a:schemeClr val="dk1"/>
              </a:buClr>
              <a:buSzPct val="78571"/>
              <a:buFont typeface="Arial"/>
              <a:buNone/>
            </a:pPr>
            <a:r>
              <a:t/>
            </a:r>
            <a:endParaRPr sz="1400">
              <a:latin typeface="Tahoma"/>
              <a:ea typeface="Tahoma"/>
              <a:cs typeface="Tahoma"/>
              <a:sym typeface="Tahoma"/>
            </a:endParaRPr>
          </a:p>
          <a:p>
            <a:pPr indent="0" lvl="0" marL="0" rtl="0" algn="l">
              <a:spcBef>
                <a:spcPts val="120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10" name="Shape 410"/>
        <p:cNvGrpSpPr/>
        <p:nvPr/>
      </p:nvGrpSpPr>
      <p:grpSpPr>
        <a:xfrm>
          <a:off x="0" y="0"/>
          <a:ext cx="0" cy="0"/>
          <a:chOff x="0" y="0"/>
          <a:chExt cx="0" cy="0"/>
        </a:xfrm>
      </p:grpSpPr>
      <p:sp>
        <p:nvSpPr>
          <p:cNvPr id="411" name="Google Shape;411;p6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ahoma"/>
                <a:ea typeface="Tahoma"/>
                <a:cs typeface="Tahoma"/>
                <a:sym typeface="Tahoma"/>
              </a:rPr>
              <a:t>7.4 Utilizing Tableau (Cont.)</a:t>
            </a:r>
            <a:endParaRPr sz="2000">
              <a:latin typeface="Tahoma"/>
              <a:ea typeface="Tahoma"/>
              <a:cs typeface="Tahoma"/>
              <a:sym typeface="Tahoma"/>
            </a:endParaRPr>
          </a:p>
          <a:p>
            <a:pPr indent="0" lvl="0" marL="0" rtl="0" algn="l">
              <a:lnSpc>
                <a:spcPct val="115000"/>
              </a:lnSpc>
              <a:spcBef>
                <a:spcPts val="1200"/>
              </a:spcBef>
              <a:spcAft>
                <a:spcPts val="1200"/>
              </a:spcAft>
              <a:buClr>
                <a:schemeClr val="dk1"/>
              </a:buClr>
              <a:buSzPts val="1100"/>
              <a:buFont typeface="Arial"/>
              <a:buNone/>
            </a:pPr>
            <a:r>
              <a:rPr lang="en" sz="1200">
                <a:latin typeface="Tahoma"/>
                <a:ea typeface="Tahoma"/>
                <a:cs typeface="Tahoma"/>
                <a:sym typeface="Tahoma"/>
              </a:rPr>
              <a:t>7.4.4 Films, Types, and customers. </a:t>
            </a:r>
            <a:endParaRPr sz="1200">
              <a:latin typeface="Tahoma"/>
              <a:ea typeface="Tahoma"/>
              <a:cs typeface="Tahoma"/>
              <a:sym typeface="Tahoma"/>
            </a:endParaRPr>
          </a:p>
        </p:txBody>
      </p:sp>
      <p:pic>
        <p:nvPicPr>
          <p:cNvPr id="412" name="Google Shape;412;p66"/>
          <p:cNvPicPr preferRelativeResize="0"/>
          <p:nvPr/>
        </p:nvPicPr>
        <p:blipFill>
          <a:blip r:embed="rId3">
            <a:alphaModFix/>
          </a:blip>
          <a:stretch>
            <a:fillRect/>
          </a:stretch>
        </p:blipFill>
        <p:spPr>
          <a:xfrm>
            <a:off x="1082850" y="812125"/>
            <a:ext cx="7390174" cy="41257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16" name="Shape 416"/>
        <p:cNvGrpSpPr/>
        <p:nvPr/>
      </p:nvGrpSpPr>
      <p:grpSpPr>
        <a:xfrm>
          <a:off x="0" y="0"/>
          <a:ext cx="0" cy="0"/>
          <a:chOff x="0" y="0"/>
          <a:chExt cx="0" cy="0"/>
        </a:xfrm>
      </p:grpSpPr>
      <p:sp>
        <p:nvSpPr>
          <p:cNvPr id="417" name="Google Shape;417;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Tahoma"/>
                <a:ea typeface="Tahoma"/>
                <a:cs typeface="Tahoma"/>
                <a:sym typeface="Tahoma"/>
              </a:rPr>
              <a:t>7.4 Utilizing Tableau (Cont.)</a:t>
            </a:r>
            <a:endParaRPr sz="1800">
              <a:latin typeface="Tahoma"/>
              <a:ea typeface="Tahoma"/>
              <a:cs typeface="Tahoma"/>
              <a:sym typeface="Tahoma"/>
            </a:endParaRPr>
          </a:p>
          <a:p>
            <a:pPr indent="0" lvl="0" marL="0" rtl="0" algn="l">
              <a:lnSpc>
                <a:spcPct val="115000"/>
              </a:lnSpc>
              <a:spcBef>
                <a:spcPts val="1200"/>
              </a:spcBef>
              <a:spcAft>
                <a:spcPts val="0"/>
              </a:spcAft>
              <a:buClr>
                <a:schemeClr val="dk1"/>
              </a:buClr>
              <a:buSzPts val="1100"/>
              <a:buFont typeface="Arial"/>
              <a:buNone/>
            </a:pPr>
            <a:r>
              <a:t/>
            </a:r>
            <a:endParaRPr sz="1200">
              <a:latin typeface="Tahoma"/>
              <a:ea typeface="Tahoma"/>
              <a:cs typeface="Tahoma"/>
              <a:sym typeface="Tahoma"/>
            </a:endParaRPr>
          </a:p>
          <a:p>
            <a:pPr indent="0" lvl="0" marL="0" rtl="0" algn="l">
              <a:spcBef>
                <a:spcPts val="1200"/>
              </a:spcBef>
              <a:spcAft>
                <a:spcPts val="0"/>
              </a:spcAft>
              <a:buClr>
                <a:schemeClr val="dk1"/>
              </a:buClr>
              <a:buSzPts val="1100"/>
              <a:buFont typeface="Arial"/>
              <a:buNone/>
            </a:pPr>
            <a:r>
              <a:t/>
            </a:r>
            <a:endParaRPr sz="1800">
              <a:latin typeface="Tahoma"/>
              <a:ea typeface="Tahoma"/>
              <a:cs typeface="Tahoma"/>
              <a:sym typeface="Tahoma"/>
            </a:endParaRPr>
          </a:p>
          <a:p>
            <a:pPr indent="0" lvl="0" marL="0" rtl="0" algn="l">
              <a:spcBef>
                <a:spcPts val="0"/>
              </a:spcBef>
              <a:spcAft>
                <a:spcPts val="0"/>
              </a:spcAft>
              <a:buNone/>
            </a:pPr>
            <a:r>
              <a:t/>
            </a:r>
            <a:endParaRPr/>
          </a:p>
        </p:txBody>
      </p:sp>
      <p:sp>
        <p:nvSpPr>
          <p:cNvPr id="418" name="Google Shape;418;p6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200">
                <a:solidFill>
                  <a:schemeClr val="dk1"/>
                </a:solidFill>
                <a:latin typeface="Tahoma"/>
                <a:ea typeface="Tahoma"/>
                <a:cs typeface="Tahoma"/>
                <a:sym typeface="Tahoma"/>
              </a:rPr>
              <a:t>7.4.5 Top Actors, Stores, and customers. </a:t>
            </a:r>
            <a:endParaRPr b="1" sz="1200">
              <a:latin typeface="Tahoma"/>
              <a:ea typeface="Tahoma"/>
              <a:cs typeface="Tahoma"/>
              <a:sym typeface="Tahoma"/>
            </a:endParaRPr>
          </a:p>
          <a:p>
            <a:pPr indent="-304800" lvl="0" marL="457200" rtl="0" algn="l">
              <a:spcBef>
                <a:spcPts val="1200"/>
              </a:spcBef>
              <a:spcAft>
                <a:spcPts val="0"/>
              </a:spcAft>
              <a:buClr>
                <a:schemeClr val="dk1"/>
              </a:buClr>
              <a:buSzPts val="1200"/>
              <a:buFont typeface="Tahoma"/>
              <a:buChar char="●"/>
            </a:pPr>
            <a:r>
              <a:rPr b="1" lang="en" sz="1200">
                <a:solidFill>
                  <a:schemeClr val="dk1"/>
                </a:solidFill>
                <a:latin typeface="Tahoma"/>
                <a:ea typeface="Tahoma"/>
                <a:cs typeface="Tahoma"/>
                <a:sym typeface="Tahoma"/>
              </a:rPr>
              <a:t>Overview:</a:t>
            </a:r>
            <a:r>
              <a:rPr b="1" lang="en" sz="1200">
                <a:latin typeface="Tahoma"/>
                <a:ea typeface="Tahoma"/>
                <a:cs typeface="Tahoma"/>
                <a:sym typeface="Tahoma"/>
              </a:rPr>
              <a:t>  </a:t>
            </a:r>
            <a:r>
              <a:rPr lang="en" sz="1200">
                <a:latin typeface="Tahoma"/>
                <a:ea typeface="Tahoma"/>
                <a:cs typeface="Tahoma"/>
                <a:sym typeface="Tahoma"/>
              </a:rPr>
              <a:t>The dashboard includes 3 bar charts, 1 pie chart, and a tree map.</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Font typeface="Tahoma"/>
              <a:buChar char="●"/>
            </a:pPr>
            <a:r>
              <a:rPr b="1" lang="en" sz="1200">
                <a:solidFill>
                  <a:schemeClr val="dk1"/>
                </a:solidFill>
                <a:latin typeface="Tahoma"/>
                <a:ea typeface="Tahoma"/>
                <a:cs typeface="Tahoma"/>
                <a:sym typeface="Tahoma"/>
              </a:rPr>
              <a:t>Charts:</a:t>
            </a:r>
            <a:r>
              <a:rPr b="1" lang="en" sz="1200">
                <a:latin typeface="Tahoma"/>
                <a:ea typeface="Tahoma"/>
                <a:cs typeface="Tahoma"/>
                <a:sym typeface="Tahoma"/>
              </a:rPr>
              <a:t> </a:t>
            </a:r>
            <a:r>
              <a:rPr lang="en" sz="1200">
                <a:latin typeface="Tahoma"/>
                <a:ea typeface="Tahoma"/>
                <a:cs typeface="Tahoma"/>
                <a:sym typeface="Tahoma"/>
              </a:rPr>
              <a:t>The first bar chart shows the film’s name and its total minutes. The second bar chart shows the top 3 actors that acts in many films. The last bar chart shows the available films in each store, and I showed the address of each store. Finally, the pie chart shows the top 3 customers who rented the film for the longest period by showing the number of days.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Font typeface="Tahoma"/>
              <a:buChar char="●"/>
            </a:pPr>
            <a:r>
              <a:rPr b="1" lang="en" sz="1200">
                <a:solidFill>
                  <a:schemeClr val="dk1"/>
                </a:solidFill>
                <a:latin typeface="Tahoma"/>
                <a:ea typeface="Tahoma"/>
                <a:cs typeface="Tahoma"/>
                <a:sym typeface="Tahoma"/>
              </a:rPr>
              <a:t>Tree map:</a:t>
            </a:r>
            <a:r>
              <a:rPr b="1" lang="en" sz="1200">
                <a:latin typeface="Tahoma"/>
                <a:ea typeface="Tahoma"/>
                <a:cs typeface="Tahoma"/>
                <a:sym typeface="Tahoma"/>
              </a:rPr>
              <a:t> </a:t>
            </a:r>
            <a:r>
              <a:rPr lang="en" sz="1200">
                <a:latin typeface="Tahoma"/>
                <a:ea typeface="Tahoma"/>
                <a:cs typeface="Tahoma"/>
                <a:sym typeface="Tahoma"/>
              </a:rPr>
              <a:t>it</a:t>
            </a:r>
            <a:r>
              <a:rPr b="1" lang="en" sz="1200">
                <a:latin typeface="Tahoma"/>
                <a:ea typeface="Tahoma"/>
                <a:cs typeface="Tahoma"/>
                <a:sym typeface="Tahoma"/>
              </a:rPr>
              <a:t> </a:t>
            </a:r>
            <a:r>
              <a:rPr lang="en" sz="1200">
                <a:latin typeface="Tahoma"/>
                <a:ea typeface="Tahoma"/>
                <a:cs typeface="Tahoma"/>
                <a:sym typeface="Tahoma"/>
              </a:rPr>
              <a:t>shows the customer’s name the total cost they paid as a replacement.</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Font typeface="Tahoma"/>
              <a:buChar char="●"/>
            </a:pPr>
            <a:r>
              <a:rPr lang="en" sz="1200">
                <a:latin typeface="Tahoma"/>
                <a:ea typeface="Tahoma"/>
                <a:cs typeface="Tahoma"/>
                <a:sym typeface="Tahoma"/>
              </a:rPr>
              <a:t>The next page includes a screenshot of the dashboard layout.</a:t>
            </a:r>
            <a:endParaRPr sz="1200">
              <a:latin typeface="Tahoma"/>
              <a:ea typeface="Tahoma"/>
              <a:cs typeface="Tahoma"/>
              <a:sym typeface="Tahoma"/>
            </a:endParaRPr>
          </a:p>
          <a:p>
            <a:pPr indent="0" lvl="0" marL="0" rtl="0" algn="l">
              <a:spcBef>
                <a:spcPts val="1200"/>
              </a:spcBef>
              <a:spcAft>
                <a:spcPts val="1200"/>
              </a:spcAft>
              <a:buNone/>
            </a:pPr>
            <a:r>
              <a:t/>
            </a:r>
            <a:endParaRPr sz="1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22" name="Shape 422"/>
        <p:cNvGrpSpPr/>
        <p:nvPr/>
      </p:nvGrpSpPr>
      <p:grpSpPr>
        <a:xfrm>
          <a:off x="0" y="0"/>
          <a:ext cx="0" cy="0"/>
          <a:chOff x="0" y="0"/>
          <a:chExt cx="0" cy="0"/>
        </a:xfrm>
      </p:grpSpPr>
      <p:sp>
        <p:nvSpPr>
          <p:cNvPr id="423" name="Google Shape;423;p6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latin typeface="Tahoma"/>
                <a:ea typeface="Tahoma"/>
                <a:cs typeface="Tahoma"/>
                <a:sym typeface="Tahoma"/>
              </a:rPr>
              <a:t>7.4.5 Utilizing Tableau (Cont.)</a:t>
            </a:r>
            <a:endParaRPr sz="1800">
              <a:latin typeface="Tahoma"/>
              <a:ea typeface="Tahoma"/>
              <a:cs typeface="Tahoma"/>
              <a:sym typeface="Tahoma"/>
            </a:endParaRPr>
          </a:p>
          <a:p>
            <a:pPr indent="0" lvl="0" marL="0" rtl="0" algn="l">
              <a:lnSpc>
                <a:spcPct val="115000"/>
              </a:lnSpc>
              <a:spcBef>
                <a:spcPts val="1200"/>
              </a:spcBef>
              <a:spcAft>
                <a:spcPts val="0"/>
              </a:spcAft>
              <a:buClr>
                <a:schemeClr val="dk1"/>
              </a:buClr>
              <a:buSzPct val="91666"/>
              <a:buFont typeface="Arial"/>
              <a:buNone/>
            </a:pPr>
            <a:r>
              <a:rPr lang="en" sz="1200">
                <a:latin typeface="Tahoma"/>
                <a:ea typeface="Tahoma"/>
                <a:cs typeface="Tahoma"/>
                <a:sym typeface="Tahoma"/>
              </a:rPr>
              <a:t>7.4.5 Top Actors, Stores, and customers. </a:t>
            </a:r>
            <a:endParaRPr sz="1200">
              <a:latin typeface="Tahoma"/>
              <a:ea typeface="Tahoma"/>
              <a:cs typeface="Tahoma"/>
              <a:sym typeface="Tahoma"/>
            </a:endParaRPr>
          </a:p>
          <a:p>
            <a:pPr indent="0" lvl="0" marL="0" rtl="0" algn="l">
              <a:spcBef>
                <a:spcPts val="1200"/>
              </a:spcBef>
              <a:spcAft>
                <a:spcPts val="0"/>
              </a:spcAft>
              <a:buNone/>
            </a:pPr>
            <a:r>
              <a:t/>
            </a:r>
            <a:endParaRPr sz="1800">
              <a:latin typeface="Tahoma"/>
              <a:ea typeface="Tahoma"/>
              <a:cs typeface="Tahoma"/>
              <a:sym typeface="Tahoma"/>
            </a:endParaRPr>
          </a:p>
        </p:txBody>
      </p:sp>
      <p:pic>
        <p:nvPicPr>
          <p:cNvPr id="424" name="Google Shape;424;p68"/>
          <p:cNvPicPr preferRelativeResize="0"/>
          <p:nvPr/>
        </p:nvPicPr>
        <p:blipFill>
          <a:blip r:embed="rId3">
            <a:alphaModFix/>
          </a:blip>
          <a:stretch>
            <a:fillRect/>
          </a:stretch>
        </p:blipFill>
        <p:spPr>
          <a:xfrm>
            <a:off x="1139825" y="685425"/>
            <a:ext cx="6901051" cy="42414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28" name="Shape 428"/>
        <p:cNvGrpSpPr/>
        <p:nvPr/>
      </p:nvGrpSpPr>
      <p:grpSpPr>
        <a:xfrm>
          <a:off x="0" y="0"/>
          <a:ext cx="0" cy="0"/>
          <a:chOff x="0" y="0"/>
          <a:chExt cx="0" cy="0"/>
        </a:xfrm>
      </p:grpSpPr>
      <p:sp>
        <p:nvSpPr>
          <p:cNvPr id="429" name="Google Shape;429;p6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4455"/>
              <a:buFont typeface="Arial"/>
              <a:buNone/>
            </a:pPr>
            <a:r>
              <a:rPr lang="en" sz="2020">
                <a:latin typeface="Tahoma"/>
                <a:ea typeface="Tahoma"/>
                <a:cs typeface="Tahoma"/>
                <a:sym typeface="Tahoma"/>
              </a:rPr>
              <a:t>7.5 Utilizing Microsoft Excel</a:t>
            </a:r>
            <a:endParaRPr sz="1400">
              <a:latin typeface="Tahoma"/>
              <a:ea typeface="Tahoma"/>
              <a:cs typeface="Tahoma"/>
              <a:sym typeface="Tahoma"/>
            </a:endParaRPr>
          </a:p>
          <a:p>
            <a:pPr indent="0" lvl="0" marL="0" rtl="0" algn="l">
              <a:spcBef>
                <a:spcPts val="0"/>
              </a:spcBef>
              <a:spcAft>
                <a:spcPts val="0"/>
              </a:spcAft>
              <a:buNone/>
            </a:pPr>
            <a:r>
              <a:t/>
            </a:r>
            <a:endParaRPr/>
          </a:p>
        </p:txBody>
      </p:sp>
      <p:sp>
        <p:nvSpPr>
          <p:cNvPr id="430" name="Google Shape;430;p69"/>
          <p:cNvSpPr txBox="1"/>
          <p:nvPr>
            <p:ph idx="1" type="body"/>
          </p:nvPr>
        </p:nvSpPr>
        <p:spPr>
          <a:xfrm>
            <a:off x="311700" y="789125"/>
            <a:ext cx="8520600" cy="40107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Clr>
                <a:schemeClr val="dk1"/>
              </a:buClr>
              <a:buSzPts val="1100"/>
              <a:buFont typeface="Arial"/>
              <a:buNone/>
            </a:pPr>
            <a:r>
              <a:rPr lang="en" sz="1200">
                <a:latin typeface="Tahoma"/>
                <a:ea typeface="Tahoma"/>
                <a:cs typeface="Tahoma"/>
                <a:sym typeface="Tahoma"/>
              </a:rPr>
              <a:t>We developed this detailed dashboard using Excel Power Query, importing data from SQL Server and conducting comprehensive analysis. To link the tables effectively, we used Excel's Data Model and Pivot Tables. The dashboard components include:</a:t>
            </a:r>
            <a:endParaRPr b="1" sz="1200">
              <a:solidFill>
                <a:schemeClr val="dk1"/>
              </a:solidFill>
              <a:latin typeface="Tahoma"/>
              <a:ea typeface="Tahoma"/>
              <a:cs typeface="Tahoma"/>
              <a:sym typeface="Tahoma"/>
            </a:endParaRPr>
          </a:p>
          <a:p>
            <a:pPr indent="-304800" lvl="0" marL="457200" rtl="0" algn="l">
              <a:lnSpc>
                <a:spcPct val="150000"/>
              </a:lnSpc>
              <a:spcBef>
                <a:spcPts val="1200"/>
              </a:spcBef>
              <a:spcAft>
                <a:spcPts val="0"/>
              </a:spcAft>
              <a:buClr>
                <a:schemeClr val="dk1"/>
              </a:buClr>
              <a:buSzPts val="1200"/>
              <a:buChar char="●"/>
            </a:pPr>
            <a:r>
              <a:rPr b="1" lang="en" sz="1200">
                <a:solidFill>
                  <a:schemeClr val="dk1"/>
                </a:solidFill>
                <a:latin typeface="Tahoma"/>
                <a:ea typeface="Tahoma"/>
                <a:cs typeface="Tahoma"/>
                <a:sym typeface="Tahoma"/>
              </a:rPr>
              <a:t>Key Metrics</a:t>
            </a:r>
            <a:r>
              <a:rPr lang="en" sz="1200">
                <a:solidFill>
                  <a:schemeClr val="dk1"/>
                </a:solidFill>
                <a:latin typeface="Tahoma"/>
                <a:ea typeface="Tahoma"/>
                <a:cs typeface="Tahoma"/>
                <a:sym typeface="Tahoma"/>
              </a:rPr>
              <a:t>:</a:t>
            </a:r>
            <a:r>
              <a:rPr lang="en" sz="1200">
                <a:latin typeface="Tahoma"/>
                <a:ea typeface="Tahoma"/>
                <a:cs typeface="Tahoma"/>
                <a:sym typeface="Tahoma"/>
              </a:rPr>
              <a:t> Cards for total rentals, revenue, number of films, total customers and film copies.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Charts</a:t>
            </a:r>
            <a:r>
              <a:rPr lang="en" sz="1200">
                <a:solidFill>
                  <a:schemeClr val="dk1"/>
                </a:solidFill>
                <a:latin typeface="Tahoma"/>
                <a:ea typeface="Tahoma"/>
                <a:cs typeface="Tahoma"/>
                <a:sym typeface="Tahoma"/>
              </a:rPr>
              <a:t>:</a:t>
            </a:r>
            <a:r>
              <a:rPr lang="en" sz="1200">
                <a:latin typeface="Tahoma"/>
                <a:ea typeface="Tahoma"/>
                <a:cs typeface="Tahoma"/>
                <a:sym typeface="Tahoma"/>
              </a:rPr>
              <a:t> Visuals for revenue &amp; rentals over category, rentals by rating, revenue by month, top 10 countries by revenue &amp; rentals and top 10 customers by rentals.</a:t>
            </a:r>
            <a:endParaRPr sz="1200">
              <a:latin typeface="Tahoma"/>
              <a:ea typeface="Tahoma"/>
              <a:cs typeface="Tahoma"/>
              <a:sym typeface="Tahoma"/>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latin typeface="Tahoma"/>
                <a:ea typeface="Tahoma"/>
                <a:cs typeface="Tahoma"/>
                <a:sym typeface="Tahoma"/>
              </a:rPr>
              <a:t>Slicers:</a:t>
            </a:r>
            <a:r>
              <a:rPr lang="en" sz="1200">
                <a:latin typeface="Tahoma"/>
                <a:ea typeface="Tahoma"/>
                <a:cs typeface="Tahoma"/>
                <a:sym typeface="Tahoma"/>
              </a:rPr>
              <a:t> Filters for rating, date and stores.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34" name="Shape 434"/>
        <p:cNvGrpSpPr/>
        <p:nvPr/>
      </p:nvGrpSpPr>
      <p:grpSpPr>
        <a:xfrm>
          <a:off x="0" y="0"/>
          <a:ext cx="0" cy="0"/>
          <a:chOff x="0" y="0"/>
          <a:chExt cx="0" cy="0"/>
        </a:xfrm>
      </p:grpSpPr>
      <p:sp>
        <p:nvSpPr>
          <p:cNvPr id="435" name="Google Shape;435;p7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20">
                <a:latin typeface="Tahoma"/>
                <a:ea typeface="Tahoma"/>
                <a:cs typeface="Tahoma"/>
                <a:sym typeface="Tahoma"/>
              </a:rPr>
              <a:t>7.5 Utilizing Microsoft Excel (Cont.)</a:t>
            </a:r>
            <a:endParaRPr sz="1400">
              <a:latin typeface="Tahoma"/>
              <a:ea typeface="Tahoma"/>
              <a:cs typeface="Tahoma"/>
              <a:sym typeface="Tahoma"/>
            </a:endParaRPr>
          </a:p>
          <a:p>
            <a:pPr indent="0" lvl="0" marL="0" rtl="0" algn="l">
              <a:spcBef>
                <a:spcPts val="0"/>
              </a:spcBef>
              <a:spcAft>
                <a:spcPts val="0"/>
              </a:spcAft>
              <a:buNone/>
            </a:pPr>
            <a:r>
              <a:t/>
            </a:r>
            <a:endParaRPr/>
          </a:p>
        </p:txBody>
      </p:sp>
      <p:pic>
        <p:nvPicPr>
          <p:cNvPr id="436" name="Google Shape;436;p70"/>
          <p:cNvPicPr preferRelativeResize="0"/>
          <p:nvPr/>
        </p:nvPicPr>
        <p:blipFill>
          <a:blip r:embed="rId3">
            <a:alphaModFix/>
          </a:blip>
          <a:stretch>
            <a:fillRect/>
          </a:stretch>
        </p:blipFill>
        <p:spPr>
          <a:xfrm>
            <a:off x="311700" y="794400"/>
            <a:ext cx="4088450" cy="3554675"/>
          </a:xfrm>
          <a:prstGeom prst="rect">
            <a:avLst/>
          </a:prstGeom>
          <a:noFill/>
          <a:ln>
            <a:noFill/>
          </a:ln>
        </p:spPr>
      </p:pic>
      <p:pic>
        <p:nvPicPr>
          <p:cNvPr id="437" name="Google Shape;437;p70"/>
          <p:cNvPicPr preferRelativeResize="0"/>
          <p:nvPr/>
        </p:nvPicPr>
        <p:blipFill>
          <a:blip r:embed="rId4">
            <a:alphaModFix/>
          </a:blip>
          <a:stretch>
            <a:fillRect/>
          </a:stretch>
        </p:blipFill>
        <p:spPr>
          <a:xfrm>
            <a:off x="4531100" y="1322550"/>
            <a:ext cx="4301198" cy="3057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41" name="Shape 441"/>
        <p:cNvGrpSpPr/>
        <p:nvPr/>
      </p:nvGrpSpPr>
      <p:grpSpPr>
        <a:xfrm>
          <a:off x="0" y="0"/>
          <a:ext cx="0" cy="0"/>
          <a:chOff x="0" y="0"/>
          <a:chExt cx="0" cy="0"/>
        </a:xfrm>
      </p:grpSpPr>
      <p:sp>
        <p:nvSpPr>
          <p:cNvPr id="442" name="Google Shape;442;p7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20">
                <a:latin typeface="Tahoma"/>
                <a:ea typeface="Tahoma"/>
                <a:cs typeface="Tahoma"/>
                <a:sym typeface="Tahoma"/>
              </a:rPr>
              <a:t>7.5 Utilizing Microsoft Excel (Cont.)</a:t>
            </a:r>
            <a:endParaRPr sz="1400">
              <a:latin typeface="Tahoma"/>
              <a:ea typeface="Tahoma"/>
              <a:cs typeface="Tahoma"/>
              <a:sym typeface="Tahoma"/>
            </a:endParaRPr>
          </a:p>
          <a:p>
            <a:pPr indent="0" lvl="0" marL="0" rtl="0" algn="l">
              <a:spcBef>
                <a:spcPts val="0"/>
              </a:spcBef>
              <a:spcAft>
                <a:spcPts val="0"/>
              </a:spcAft>
              <a:buNone/>
            </a:pPr>
            <a:r>
              <a:t/>
            </a:r>
            <a:endParaRPr/>
          </a:p>
        </p:txBody>
      </p:sp>
      <p:sp>
        <p:nvSpPr>
          <p:cNvPr id="443" name="Google Shape;443;p71"/>
          <p:cNvSpPr txBox="1"/>
          <p:nvPr>
            <p:ph idx="1" type="body"/>
          </p:nvPr>
        </p:nvSpPr>
        <p:spPr>
          <a:xfrm>
            <a:off x="311700" y="789125"/>
            <a:ext cx="8520600" cy="40107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1200"/>
              </a:spcBef>
              <a:spcAft>
                <a:spcPts val="1200"/>
              </a:spcAft>
              <a:buNone/>
            </a:pPr>
            <a:r>
              <a:t/>
            </a:r>
            <a:endParaRPr/>
          </a:p>
        </p:txBody>
      </p:sp>
      <p:pic>
        <p:nvPicPr>
          <p:cNvPr id="444" name="Google Shape;444;p71"/>
          <p:cNvPicPr preferRelativeResize="0"/>
          <p:nvPr/>
        </p:nvPicPr>
        <p:blipFill>
          <a:blip r:embed="rId3">
            <a:alphaModFix/>
          </a:blip>
          <a:stretch>
            <a:fillRect/>
          </a:stretch>
        </p:blipFill>
        <p:spPr>
          <a:xfrm>
            <a:off x="311700" y="712925"/>
            <a:ext cx="8520600" cy="414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2.	</a:t>
            </a:r>
            <a:r>
              <a:rPr lang="en" sz="2020">
                <a:latin typeface="Tahoma"/>
                <a:ea typeface="Tahoma"/>
                <a:cs typeface="Tahoma"/>
                <a:sym typeface="Tahoma"/>
              </a:rPr>
              <a:t>Data Understanding and Mapping</a:t>
            </a:r>
            <a:endParaRPr sz="2020">
              <a:latin typeface="Tahoma"/>
              <a:ea typeface="Tahoma"/>
              <a:cs typeface="Tahoma"/>
              <a:sym typeface="Tahoma"/>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200">
                <a:solidFill>
                  <a:schemeClr val="dk1"/>
                </a:solidFill>
                <a:latin typeface="Tahoma"/>
                <a:ea typeface="Tahoma"/>
                <a:cs typeface="Tahoma"/>
                <a:sym typeface="Tahoma"/>
              </a:rPr>
              <a:t>2.1	Table and Column Identification:</a:t>
            </a:r>
            <a:endParaRPr b="1" sz="1200">
              <a:solidFill>
                <a:schemeClr val="dk1"/>
              </a:solidFill>
              <a:latin typeface="Tahoma"/>
              <a:ea typeface="Tahoma"/>
              <a:cs typeface="Tahoma"/>
              <a:sym typeface="Tahoma"/>
            </a:endParaRPr>
          </a:p>
          <a:p>
            <a:pPr indent="-304800" lvl="0" marL="457200" rtl="0" algn="l">
              <a:spcBef>
                <a:spcPts val="1200"/>
              </a:spcBef>
              <a:spcAft>
                <a:spcPts val="0"/>
              </a:spcAft>
              <a:buClr>
                <a:schemeClr val="dk1"/>
              </a:buClr>
              <a:buSzPts val="1200"/>
              <a:buChar char="●"/>
            </a:pPr>
            <a:r>
              <a:rPr b="1" lang="en" sz="1200">
                <a:solidFill>
                  <a:schemeClr val="dk1"/>
                </a:solidFill>
                <a:latin typeface="Tahoma"/>
                <a:ea typeface="Tahoma"/>
                <a:cs typeface="Tahoma"/>
                <a:sym typeface="Tahoma"/>
              </a:rPr>
              <a:t>Key Tables:</a:t>
            </a:r>
            <a:r>
              <a:rPr lang="en" sz="1200">
                <a:solidFill>
                  <a:schemeClr val="dk1"/>
                </a:solidFill>
                <a:latin typeface="Tahoma"/>
                <a:ea typeface="Tahoma"/>
                <a:cs typeface="Tahoma"/>
                <a:sym typeface="Tahoma"/>
              </a:rPr>
              <a:t> </a:t>
            </a:r>
            <a:r>
              <a:rPr lang="en" sz="1200">
                <a:latin typeface="Tahoma"/>
                <a:ea typeface="Tahoma"/>
                <a:cs typeface="Tahoma"/>
                <a:sym typeface="Tahoma"/>
              </a:rPr>
              <a:t>Actor, Address, Category, City, Country, Customer, Film, Film_Actor, Film_Category, Inventory, Language, Payment, Rental, Staff, Store.</a:t>
            </a:r>
            <a:endParaRPr sz="1200">
              <a:latin typeface="Tahoma"/>
              <a:ea typeface="Tahoma"/>
              <a:cs typeface="Tahoma"/>
              <a:sym typeface="Tahoma"/>
            </a:endParaRPr>
          </a:p>
          <a:p>
            <a:pPr indent="-304800" lvl="0" marL="457200" rtl="0" algn="l">
              <a:spcBef>
                <a:spcPts val="0"/>
              </a:spcBef>
              <a:spcAft>
                <a:spcPts val="0"/>
              </a:spcAft>
              <a:buClr>
                <a:schemeClr val="dk1"/>
              </a:buClr>
              <a:buSzPts val="1200"/>
              <a:buChar char="●"/>
            </a:pPr>
            <a:r>
              <a:rPr b="1" lang="en" sz="1200">
                <a:solidFill>
                  <a:schemeClr val="dk1"/>
                </a:solidFill>
                <a:latin typeface="Tahoma"/>
                <a:ea typeface="Tahoma"/>
                <a:cs typeface="Tahoma"/>
                <a:sym typeface="Tahoma"/>
              </a:rPr>
              <a:t>Sample Columns:</a:t>
            </a:r>
            <a:r>
              <a:rPr lang="en" sz="1200">
                <a:solidFill>
                  <a:schemeClr val="dk1"/>
                </a:solidFill>
                <a:latin typeface="Tahoma"/>
                <a:ea typeface="Tahoma"/>
                <a:cs typeface="Tahoma"/>
                <a:sym typeface="Tahoma"/>
              </a:rPr>
              <a:t> </a:t>
            </a:r>
            <a:r>
              <a:rPr lang="en" sz="1200">
                <a:solidFill>
                  <a:srgbClr val="1C4587"/>
                </a:solidFill>
                <a:latin typeface="Tahoma"/>
                <a:ea typeface="Tahoma"/>
                <a:cs typeface="Tahoma"/>
                <a:sym typeface="Tahoma"/>
              </a:rPr>
              <a:t>actor_id, first_name, last_name, film_id, title, customer_id, rental_date, inventory_id, store_id.</a:t>
            </a:r>
            <a:endParaRPr sz="1200">
              <a:solidFill>
                <a:srgbClr val="1C4587"/>
              </a:solidFill>
              <a:latin typeface="Tahoma"/>
              <a:ea typeface="Tahoma"/>
              <a:cs typeface="Tahoma"/>
              <a:sym typeface="Tahoma"/>
            </a:endParaRPr>
          </a:p>
          <a:p>
            <a:pPr indent="0" lvl="0" marL="457200" rtl="0" algn="l">
              <a:spcBef>
                <a:spcPts val="1200"/>
              </a:spcBef>
              <a:spcAft>
                <a:spcPts val="0"/>
              </a:spcAft>
              <a:buNone/>
            </a:pPr>
            <a:r>
              <a:t/>
            </a:r>
            <a:endParaRPr sz="1200">
              <a:solidFill>
                <a:srgbClr val="1C4587"/>
              </a:solidFill>
              <a:latin typeface="Tahoma"/>
              <a:ea typeface="Tahoma"/>
              <a:cs typeface="Tahoma"/>
              <a:sym typeface="Tahoma"/>
            </a:endParaRPr>
          </a:p>
          <a:p>
            <a:pPr indent="0" lvl="0" marL="0" rtl="0" algn="l">
              <a:spcBef>
                <a:spcPts val="1200"/>
              </a:spcBef>
              <a:spcAft>
                <a:spcPts val="0"/>
              </a:spcAft>
              <a:buNone/>
            </a:pPr>
            <a:r>
              <a:rPr b="1" lang="en" sz="1100">
                <a:solidFill>
                  <a:schemeClr val="dk1"/>
                </a:solidFill>
                <a:latin typeface="Tahoma"/>
                <a:ea typeface="Tahoma"/>
                <a:cs typeface="Tahoma"/>
                <a:sym typeface="Tahoma"/>
              </a:rPr>
              <a:t>2.2	Relationship Analysis:</a:t>
            </a:r>
            <a:endParaRPr b="1" sz="1100">
              <a:solidFill>
                <a:schemeClr val="dk1"/>
              </a:solidFill>
              <a:latin typeface="Tahoma"/>
              <a:ea typeface="Tahoma"/>
              <a:cs typeface="Tahoma"/>
              <a:sym typeface="Tahoma"/>
            </a:endParaRPr>
          </a:p>
          <a:p>
            <a:pPr indent="-298450" lvl="0" marL="457200" rtl="0" algn="l">
              <a:spcBef>
                <a:spcPts val="1200"/>
              </a:spcBef>
              <a:spcAft>
                <a:spcPts val="0"/>
              </a:spcAft>
              <a:buClr>
                <a:schemeClr val="dk1"/>
              </a:buClr>
              <a:buSzPts val="1100"/>
              <a:buFont typeface="Tahoma"/>
              <a:buChar char="●"/>
            </a:pPr>
            <a:r>
              <a:rPr lang="en" sz="1100">
                <a:latin typeface="Tahoma"/>
                <a:ea typeface="Tahoma"/>
                <a:cs typeface="Tahoma"/>
                <a:sym typeface="Tahoma"/>
              </a:rPr>
              <a:t>Analyzed the relationships between key entities like customers, rentals, and inventory to understand their interactions within the database</a:t>
            </a:r>
            <a:endParaRPr sz="1100">
              <a:latin typeface="Tahoma"/>
              <a:ea typeface="Tahoma"/>
              <a:cs typeface="Tahoma"/>
              <a:sym typeface="Tahoma"/>
            </a:endParaRPr>
          </a:p>
          <a:p>
            <a:pPr indent="0" lvl="0" marL="0" rtl="0" algn="l">
              <a:spcBef>
                <a:spcPts val="1200"/>
              </a:spcBef>
              <a:spcAft>
                <a:spcPts val="12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448" name="Shape 448"/>
        <p:cNvGrpSpPr/>
        <p:nvPr/>
      </p:nvGrpSpPr>
      <p:grpSpPr>
        <a:xfrm>
          <a:off x="0" y="0"/>
          <a:ext cx="0" cy="0"/>
          <a:chOff x="0" y="0"/>
          <a:chExt cx="0" cy="0"/>
        </a:xfrm>
      </p:grpSpPr>
      <p:sp>
        <p:nvSpPr>
          <p:cNvPr id="449" name="Google Shape;449;p72"/>
          <p:cNvSpPr txBox="1"/>
          <p:nvPr>
            <p:ph type="title"/>
          </p:nvPr>
        </p:nvSpPr>
        <p:spPr>
          <a:xfrm>
            <a:off x="311700" y="445025"/>
            <a:ext cx="8520600" cy="76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Oswald"/>
                <a:ea typeface="Oswald"/>
                <a:cs typeface="Oswald"/>
                <a:sym typeface="Oswald"/>
              </a:rPr>
              <a:t>The Team</a:t>
            </a:r>
            <a:endParaRPr sz="4000">
              <a:solidFill>
                <a:schemeClr val="lt1"/>
              </a:solidFill>
              <a:latin typeface="Oswald"/>
              <a:ea typeface="Oswald"/>
              <a:cs typeface="Oswald"/>
              <a:sym typeface="Oswald"/>
            </a:endParaRPr>
          </a:p>
        </p:txBody>
      </p:sp>
      <p:sp>
        <p:nvSpPr>
          <p:cNvPr id="450" name="Google Shape;450;p72"/>
          <p:cNvSpPr txBox="1"/>
          <p:nvPr>
            <p:ph idx="1" type="body"/>
          </p:nvPr>
        </p:nvSpPr>
        <p:spPr>
          <a:xfrm>
            <a:off x="2581200" y="1493175"/>
            <a:ext cx="5670000" cy="30957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rPr lang="en" sz="2500">
                <a:solidFill>
                  <a:schemeClr val="lt1"/>
                </a:solidFill>
                <a:latin typeface="Oswald"/>
                <a:ea typeface="Oswald"/>
                <a:cs typeface="Oswald"/>
                <a:sym typeface="Oswald"/>
              </a:rPr>
              <a:t>Israa Khaled</a:t>
            </a:r>
            <a:endParaRPr sz="2500">
              <a:solidFill>
                <a:schemeClr val="lt1"/>
              </a:solidFill>
              <a:latin typeface="Oswald"/>
              <a:ea typeface="Oswald"/>
              <a:cs typeface="Oswald"/>
              <a:sym typeface="Oswald"/>
            </a:endParaRPr>
          </a:p>
          <a:p>
            <a:pPr indent="0" lvl="0" marL="914400" rtl="0" algn="l">
              <a:spcBef>
                <a:spcPts val="1200"/>
              </a:spcBef>
              <a:spcAft>
                <a:spcPts val="0"/>
              </a:spcAft>
              <a:buNone/>
            </a:pPr>
            <a:r>
              <a:rPr lang="en" sz="2500">
                <a:solidFill>
                  <a:schemeClr val="lt1"/>
                </a:solidFill>
                <a:latin typeface="Oswald"/>
                <a:ea typeface="Oswald"/>
                <a:cs typeface="Oswald"/>
                <a:sym typeface="Oswald"/>
              </a:rPr>
              <a:t>Fatma Alhussein</a:t>
            </a:r>
            <a:endParaRPr sz="2500">
              <a:solidFill>
                <a:schemeClr val="lt1"/>
              </a:solidFill>
              <a:latin typeface="Oswald"/>
              <a:ea typeface="Oswald"/>
              <a:cs typeface="Oswald"/>
              <a:sym typeface="Oswald"/>
            </a:endParaRPr>
          </a:p>
          <a:p>
            <a:pPr indent="0" lvl="0" marL="914400" rtl="0" algn="l">
              <a:spcBef>
                <a:spcPts val="1200"/>
              </a:spcBef>
              <a:spcAft>
                <a:spcPts val="0"/>
              </a:spcAft>
              <a:buNone/>
            </a:pPr>
            <a:r>
              <a:rPr lang="en" sz="2500">
                <a:solidFill>
                  <a:schemeClr val="lt1"/>
                </a:solidFill>
                <a:latin typeface="Oswald"/>
                <a:ea typeface="Oswald"/>
                <a:cs typeface="Oswald"/>
                <a:sym typeface="Oswald"/>
              </a:rPr>
              <a:t>Marina Ashraf</a:t>
            </a:r>
            <a:endParaRPr sz="2500">
              <a:solidFill>
                <a:schemeClr val="lt1"/>
              </a:solidFill>
              <a:latin typeface="Oswald"/>
              <a:ea typeface="Oswald"/>
              <a:cs typeface="Oswald"/>
              <a:sym typeface="Oswald"/>
            </a:endParaRPr>
          </a:p>
          <a:p>
            <a:pPr indent="0" lvl="0" marL="914400" rtl="0" algn="l">
              <a:spcBef>
                <a:spcPts val="1200"/>
              </a:spcBef>
              <a:spcAft>
                <a:spcPts val="0"/>
              </a:spcAft>
              <a:buNone/>
            </a:pPr>
            <a:r>
              <a:rPr lang="en" sz="2500">
                <a:solidFill>
                  <a:schemeClr val="lt1"/>
                </a:solidFill>
                <a:latin typeface="Oswald"/>
                <a:ea typeface="Oswald"/>
                <a:cs typeface="Oswald"/>
                <a:sym typeface="Oswald"/>
              </a:rPr>
              <a:t>Rodyna Elshemy</a:t>
            </a:r>
            <a:endParaRPr sz="2500">
              <a:solidFill>
                <a:schemeClr val="lt1"/>
              </a:solidFill>
              <a:latin typeface="Oswald"/>
              <a:ea typeface="Oswald"/>
              <a:cs typeface="Oswald"/>
              <a:sym typeface="Oswald"/>
            </a:endParaRPr>
          </a:p>
          <a:p>
            <a:pPr indent="0" lvl="0" marL="914400" rtl="0" algn="l">
              <a:spcBef>
                <a:spcPts val="1200"/>
              </a:spcBef>
              <a:spcAft>
                <a:spcPts val="1200"/>
              </a:spcAft>
              <a:buNone/>
            </a:pPr>
            <a:r>
              <a:rPr lang="en" sz="2500">
                <a:solidFill>
                  <a:schemeClr val="lt1"/>
                </a:solidFill>
                <a:latin typeface="Oswald"/>
                <a:ea typeface="Oswald"/>
                <a:cs typeface="Oswald"/>
                <a:sym typeface="Oswald"/>
              </a:rPr>
              <a:t>Sayed Mohamed</a:t>
            </a:r>
            <a:r>
              <a:rPr lang="en" sz="2500">
                <a:solidFill>
                  <a:schemeClr val="lt1"/>
                </a:solidFill>
              </a:rPr>
              <a:t>  </a:t>
            </a:r>
            <a:r>
              <a:rPr lang="en"/>
              <a:t>                  </a:t>
            </a:r>
            <a:endParaRPr sz="2500">
              <a:solidFill>
                <a:schemeClr val="lt1"/>
              </a:solidFill>
            </a:endParaRPr>
          </a:p>
        </p:txBody>
      </p:sp>
      <p:pic>
        <p:nvPicPr>
          <p:cNvPr id="451" name="Google Shape;451;p72">
            <a:hlinkClick r:id="rId3"/>
          </p:cNvPr>
          <p:cNvPicPr preferRelativeResize="0"/>
          <p:nvPr/>
        </p:nvPicPr>
        <p:blipFill>
          <a:blip r:embed="rId4">
            <a:alphaModFix/>
          </a:blip>
          <a:stretch>
            <a:fillRect/>
          </a:stretch>
        </p:blipFill>
        <p:spPr>
          <a:xfrm>
            <a:off x="2863025" y="2145513"/>
            <a:ext cx="569925" cy="482750"/>
          </a:xfrm>
          <a:prstGeom prst="rect">
            <a:avLst/>
          </a:prstGeom>
          <a:noFill/>
          <a:ln>
            <a:noFill/>
          </a:ln>
        </p:spPr>
      </p:pic>
      <p:pic>
        <p:nvPicPr>
          <p:cNvPr id="452" name="Google Shape;452;p72">
            <a:hlinkClick r:id="rId5"/>
          </p:cNvPr>
          <p:cNvPicPr preferRelativeResize="0"/>
          <p:nvPr/>
        </p:nvPicPr>
        <p:blipFill>
          <a:blip r:embed="rId4">
            <a:alphaModFix/>
          </a:blip>
          <a:stretch>
            <a:fillRect/>
          </a:stretch>
        </p:blipFill>
        <p:spPr>
          <a:xfrm>
            <a:off x="2863025" y="2745688"/>
            <a:ext cx="569925" cy="482750"/>
          </a:xfrm>
          <a:prstGeom prst="rect">
            <a:avLst/>
          </a:prstGeom>
          <a:noFill/>
          <a:ln>
            <a:noFill/>
          </a:ln>
        </p:spPr>
      </p:pic>
      <p:pic>
        <p:nvPicPr>
          <p:cNvPr id="453" name="Google Shape;453;p72">
            <a:hlinkClick r:id="rId6"/>
          </p:cNvPr>
          <p:cNvPicPr preferRelativeResize="0"/>
          <p:nvPr/>
        </p:nvPicPr>
        <p:blipFill>
          <a:blip r:embed="rId4">
            <a:alphaModFix/>
          </a:blip>
          <a:stretch>
            <a:fillRect/>
          </a:stretch>
        </p:blipFill>
        <p:spPr>
          <a:xfrm>
            <a:off x="2863025" y="3345875"/>
            <a:ext cx="569925" cy="482750"/>
          </a:xfrm>
          <a:prstGeom prst="rect">
            <a:avLst/>
          </a:prstGeom>
          <a:noFill/>
          <a:ln>
            <a:noFill/>
          </a:ln>
        </p:spPr>
      </p:pic>
      <p:pic>
        <p:nvPicPr>
          <p:cNvPr id="454" name="Google Shape;454;p72">
            <a:hlinkClick r:id="rId7"/>
          </p:cNvPr>
          <p:cNvPicPr preferRelativeResize="0"/>
          <p:nvPr/>
        </p:nvPicPr>
        <p:blipFill>
          <a:blip r:embed="rId4">
            <a:alphaModFix/>
          </a:blip>
          <a:stretch>
            <a:fillRect/>
          </a:stretch>
        </p:blipFill>
        <p:spPr>
          <a:xfrm>
            <a:off x="2863025" y="3946050"/>
            <a:ext cx="569925" cy="482750"/>
          </a:xfrm>
          <a:prstGeom prst="rect">
            <a:avLst/>
          </a:prstGeom>
          <a:noFill/>
          <a:ln>
            <a:noFill/>
          </a:ln>
        </p:spPr>
      </p:pic>
      <p:pic>
        <p:nvPicPr>
          <p:cNvPr id="455" name="Google Shape;455;p72">
            <a:hlinkClick r:id="rId8"/>
          </p:cNvPr>
          <p:cNvPicPr preferRelativeResize="0"/>
          <p:nvPr/>
        </p:nvPicPr>
        <p:blipFill>
          <a:blip r:embed="rId4">
            <a:alphaModFix/>
          </a:blip>
          <a:stretch>
            <a:fillRect/>
          </a:stretch>
        </p:blipFill>
        <p:spPr>
          <a:xfrm>
            <a:off x="2863025" y="1561150"/>
            <a:ext cx="569925" cy="482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459" name="Shape 459"/>
        <p:cNvGrpSpPr/>
        <p:nvPr/>
      </p:nvGrpSpPr>
      <p:grpSpPr>
        <a:xfrm>
          <a:off x="0" y="0"/>
          <a:ext cx="0" cy="0"/>
          <a:chOff x="0" y="0"/>
          <a:chExt cx="0" cy="0"/>
        </a:xfrm>
      </p:grpSpPr>
      <p:sp>
        <p:nvSpPr>
          <p:cNvPr id="460" name="Google Shape;460;p73"/>
          <p:cNvSpPr txBox="1"/>
          <p:nvPr>
            <p:ph type="ctrTitle"/>
          </p:nvPr>
        </p:nvSpPr>
        <p:spPr>
          <a:xfrm>
            <a:off x="251058" y="10328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Oswald"/>
                <a:ea typeface="Oswald"/>
                <a:cs typeface="Oswald"/>
                <a:sym typeface="Oswald"/>
              </a:rPr>
              <a:t>Thank You</a:t>
            </a:r>
            <a:endParaRPr>
              <a:solidFill>
                <a:schemeClr val="lt1"/>
              </a:solidFill>
              <a:latin typeface="Oswald"/>
              <a:ea typeface="Oswald"/>
              <a:cs typeface="Oswald"/>
              <a:sym typeface="Oswald"/>
            </a:endParaRPr>
          </a:p>
        </p:txBody>
      </p:sp>
      <p:pic>
        <p:nvPicPr>
          <p:cNvPr id="461" name="Google Shape;461;p73"/>
          <p:cNvPicPr preferRelativeResize="0"/>
          <p:nvPr/>
        </p:nvPicPr>
        <p:blipFill>
          <a:blip r:embed="rId3">
            <a:alphaModFix/>
          </a:blip>
          <a:stretch>
            <a:fillRect/>
          </a:stretch>
        </p:blipFill>
        <p:spPr>
          <a:xfrm>
            <a:off x="-1118050" y="-894700"/>
            <a:ext cx="3466450" cy="3466450"/>
          </a:xfrm>
          <a:prstGeom prst="rect">
            <a:avLst/>
          </a:prstGeom>
          <a:noFill/>
          <a:ln>
            <a:noFill/>
          </a:ln>
        </p:spPr>
      </p:pic>
      <p:pic>
        <p:nvPicPr>
          <p:cNvPr id="462" name="Google Shape;462;p73"/>
          <p:cNvPicPr preferRelativeResize="0"/>
          <p:nvPr/>
        </p:nvPicPr>
        <p:blipFill>
          <a:blip r:embed="rId4">
            <a:alphaModFix/>
          </a:blip>
          <a:stretch>
            <a:fillRect/>
          </a:stretch>
        </p:blipFill>
        <p:spPr>
          <a:xfrm rot="-1503303">
            <a:off x="256426" y="3333471"/>
            <a:ext cx="1506248" cy="1506237"/>
          </a:xfrm>
          <a:prstGeom prst="rect">
            <a:avLst/>
          </a:prstGeom>
          <a:noFill/>
          <a:ln>
            <a:noFill/>
          </a:ln>
        </p:spPr>
      </p:pic>
      <p:pic>
        <p:nvPicPr>
          <p:cNvPr id="463" name="Google Shape;463;p73"/>
          <p:cNvPicPr preferRelativeResize="0"/>
          <p:nvPr/>
        </p:nvPicPr>
        <p:blipFill>
          <a:blip r:embed="rId3">
            <a:alphaModFix/>
          </a:blip>
          <a:stretch>
            <a:fillRect/>
          </a:stretch>
        </p:blipFill>
        <p:spPr>
          <a:xfrm>
            <a:off x="6750075" y="2527950"/>
            <a:ext cx="3466450" cy="3466450"/>
          </a:xfrm>
          <a:prstGeom prst="rect">
            <a:avLst/>
          </a:prstGeom>
          <a:noFill/>
          <a:ln>
            <a:noFill/>
          </a:ln>
        </p:spPr>
      </p:pic>
      <p:pic>
        <p:nvPicPr>
          <p:cNvPr id="464" name="Google Shape;464;p73"/>
          <p:cNvPicPr preferRelativeResize="0"/>
          <p:nvPr/>
        </p:nvPicPr>
        <p:blipFill>
          <a:blip r:embed="rId5">
            <a:alphaModFix/>
          </a:blip>
          <a:stretch>
            <a:fillRect/>
          </a:stretch>
        </p:blipFill>
        <p:spPr>
          <a:xfrm flipH="1" rot="-5400000">
            <a:off x="7275625" y="195050"/>
            <a:ext cx="1556675" cy="155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311700" y="347325"/>
            <a:ext cx="8520600" cy="56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20">
                <a:latin typeface="Tahoma"/>
                <a:ea typeface="Tahoma"/>
                <a:cs typeface="Tahoma"/>
                <a:sym typeface="Tahoma"/>
              </a:rPr>
              <a:t>2.	Data Understanding and Mapping (Cont.)</a:t>
            </a:r>
            <a:endParaRPr sz="2520">
              <a:latin typeface="Tahoma"/>
              <a:ea typeface="Tahoma"/>
              <a:cs typeface="Tahoma"/>
              <a:sym typeface="Tahoma"/>
            </a:endParaRPr>
          </a:p>
        </p:txBody>
      </p:sp>
      <p:sp>
        <p:nvSpPr>
          <p:cNvPr id="95" name="Google Shape;95;p19"/>
          <p:cNvSpPr txBox="1"/>
          <p:nvPr>
            <p:ph idx="1" type="body"/>
          </p:nvPr>
        </p:nvSpPr>
        <p:spPr>
          <a:xfrm>
            <a:off x="311700" y="10322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chemeClr val="dk1"/>
                </a:solidFill>
                <a:latin typeface="Tahoma"/>
                <a:ea typeface="Tahoma"/>
                <a:cs typeface="Tahoma"/>
                <a:sym typeface="Tahoma"/>
              </a:rPr>
              <a:t>2.3	ERD Creation:</a:t>
            </a:r>
            <a:endParaRPr b="1" sz="1100">
              <a:solidFill>
                <a:schemeClr val="dk1"/>
              </a:solidFill>
              <a:latin typeface="Tahoma"/>
              <a:ea typeface="Tahoma"/>
              <a:cs typeface="Tahoma"/>
              <a:sym typeface="Tahoma"/>
            </a:endParaRPr>
          </a:p>
          <a:p>
            <a:pPr indent="-298450" lvl="0" marL="457200" rtl="0" algn="l">
              <a:spcBef>
                <a:spcPts val="1200"/>
              </a:spcBef>
              <a:spcAft>
                <a:spcPts val="0"/>
              </a:spcAft>
              <a:buClr>
                <a:schemeClr val="dk2"/>
              </a:buClr>
              <a:buSzPts val="1100"/>
              <a:buFont typeface="Tahoma"/>
              <a:buChar char="●"/>
            </a:pPr>
            <a:r>
              <a:rPr lang="en" sz="1100">
                <a:latin typeface="Tahoma"/>
                <a:ea typeface="Tahoma"/>
                <a:cs typeface="Tahoma"/>
                <a:sym typeface="Tahoma"/>
              </a:rPr>
              <a:t>Developed an Entity-Relationship Diagram (ERD) to visualize these relationships and ensure a clear understanding of data interconnections.</a:t>
            </a:r>
            <a:endParaRPr sz="1100">
              <a:latin typeface="Tahoma"/>
              <a:ea typeface="Tahoma"/>
              <a:cs typeface="Tahoma"/>
              <a:sym typeface="Tahoma"/>
            </a:endParaRPr>
          </a:p>
          <a:p>
            <a:pPr indent="0" lvl="0" marL="457200" rtl="0" algn="l">
              <a:spcBef>
                <a:spcPts val="1200"/>
              </a:spcBef>
              <a:spcAft>
                <a:spcPts val="0"/>
              </a:spcAft>
              <a:buNone/>
            </a:pPr>
            <a:r>
              <a:t/>
            </a:r>
            <a:endParaRPr b="1" sz="1200">
              <a:solidFill>
                <a:schemeClr val="dk1"/>
              </a:solidFill>
            </a:endParaRPr>
          </a:p>
          <a:p>
            <a:pPr indent="0" lvl="0" marL="0" rtl="0" algn="l">
              <a:spcBef>
                <a:spcPts val="1200"/>
              </a:spcBef>
              <a:spcAft>
                <a:spcPts val="1200"/>
              </a:spcAft>
              <a:buNone/>
            </a:pPr>
            <a:r>
              <a:t/>
            </a:r>
            <a:endParaRPr/>
          </a:p>
        </p:txBody>
      </p:sp>
      <p:pic>
        <p:nvPicPr>
          <p:cNvPr id="96" name="Google Shape;96;p19"/>
          <p:cNvPicPr preferRelativeResize="0"/>
          <p:nvPr/>
        </p:nvPicPr>
        <p:blipFill>
          <a:blip r:embed="rId3">
            <a:alphaModFix/>
          </a:blip>
          <a:stretch>
            <a:fillRect/>
          </a:stretch>
        </p:blipFill>
        <p:spPr>
          <a:xfrm>
            <a:off x="919900" y="1969675"/>
            <a:ext cx="7304202" cy="272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230925"/>
            <a:ext cx="8520600" cy="56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Tahoma"/>
                <a:ea typeface="Tahoma"/>
                <a:cs typeface="Tahoma"/>
                <a:sym typeface="Tahoma"/>
              </a:rPr>
              <a:t>2.	Data Understanding and Mapping (Cont.)</a:t>
            </a:r>
            <a:endParaRPr sz="2020">
              <a:latin typeface="Tahoma"/>
              <a:ea typeface="Tahoma"/>
              <a:cs typeface="Tahoma"/>
              <a:sym typeface="Tahoma"/>
            </a:endParaRPr>
          </a:p>
        </p:txBody>
      </p:sp>
      <p:sp>
        <p:nvSpPr>
          <p:cNvPr id="102" name="Google Shape;102;p20"/>
          <p:cNvSpPr txBox="1"/>
          <p:nvPr>
            <p:ph idx="1" type="body"/>
          </p:nvPr>
        </p:nvSpPr>
        <p:spPr>
          <a:xfrm>
            <a:off x="311700" y="867225"/>
            <a:ext cx="8520600" cy="3657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100">
                <a:solidFill>
                  <a:schemeClr val="dk1"/>
                </a:solidFill>
                <a:latin typeface="Tahoma"/>
                <a:ea typeface="Tahoma"/>
                <a:cs typeface="Tahoma"/>
                <a:sym typeface="Tahoma"/>
              </a:rPr>
              <a:t>2.4	Data Mapping and Normalization:</a:t>
            </a:r>
            <a:endParaRPr b="1" sz="1100">
              <a:solidFill>
                <a:schemeClr val="dk1"/>
              </a:solidFill>
              <a:latin typeface="Tahoma"/>
              <a:ea typeface="Tahoma"/>
              <a:cs typeface="Tahoma"/>
              <a:sym typeface="Tahoma"/>
            </a:endParaRPr>
          </a:p>
          <a:p>
            <a:pPr indent="-298450" lvl="0" marL="457200" rtl="0" algn="l">
              <a:spcBef>
                <a:spcPts val="1200"/>
              </a:spcBef>
              <a:spcAft>
                <a:spcPts val="0"/>
              </a:spcAft>
              <a:buClr>
                <a:schemeClr val="dk1"/>
              </a:buClr>
              <a:buSzPts val="1100"/>
              <a:buFont typeface="Tahoma"/>
              <a:buChar char="●"/>
            </a:pPr>
            <a:r>
              <a:rPr lang="en" sz="1100">
                <a:latin typeface="Tahoma"/>
                <a:ea typeface="Tahoma"/>
                <a:cs typeface="Tahoma"/>
                <a:sym typeface="Tahoma"/>
              </a:rPr>
              <a:t>Mapped the data fields based on the ERD and normalized the data to ensure consistency and prepare for efficient data processing.</a:t>
            </a:r>
            <a:endParaRPr sz="1100">
              <a:latin typeface="Tahoma"/>
              <a:ea typeface="Tahoma"/>
              <a:cs typeface="Tahoma"/>
              <a:sym typeface="Tahoma"/>
            </a:endParaRPr>
          </a:p>
          <a:p>
            <a:pPr indent="0" lvl="0" marL="0" rtl="0" algn="l">
              <a:spcBef>
                <a:spcPts val="1200"/>
              </a:spcBef>
              <a:spcAft>
                <a:spcPts val="0"/>
              </a:spcAft>
              <a:buClr>
                <a:schemeClr val="dk1"/>
              </a:buClr>
              <a:buSzPts val="1100"/>
              <a:buFont typeface="Arial"/>
              <a:buNone/>
            </a:pPr>
            <a:r>
              <a:t/>
            </a:r>
            <a:endParaRPr b="1" sz="1100">
              <a:solidFill>
                <a:schemeClr val="dk1"/>
              </a:solidFill>
            </a:endParaRPr>
          </a:p>
          <a:p>
            <a:pPr indent="0" lvl="0" marL="457200" rtl="0" algn="l">
              <a:spcBef>
                <a:spcPts val="1200"/>
              </a:spcBef>
              <a:spcAft>
                <a:spcPts val="0"/>
              </a:spcAft>
              <a:buNone/>
            </a:pPr>
            <a:r>
              <a:t/>
            </a:r>
            <a:endParaRPr b="1" sz="1200">
              <a:solidFill>
                <a:schemeClr val="dk1"/>
              </a:solidFill>
            </a:endParaRPr>
          </a:p>
          <a:p>
            <a:pPr indent="0" lvl="0" marL="0" rtl="0" algn="l">
              <a:spcBef>
                <a:spcPts val="1200"/>
              </a:spcBef>
              <a:spcAft>
                <a:spcPts val="1200"/>
              </a:spcAft>
              <a:buNone/>
            </a:pPr>
            <a:r>
              <a:t/>
            </a:r>
            <a:endParaRPr/>
          </a:p>
        </p:txBody>
      </p:sp>
      <p:pic>
        <p:nvPicPr>
          <p:cNvPr id="103" name="Google Shape;103;p20"/>
          <p:cNvPicPr preferRelativeResize="0"/>
          <p:nvPr/>
        </p:nvPicPr>
        <p:blipFill>
          <a:blip r:embed="rId3">
            <a:alphaModFix/>
          </a:blip>
          <a:stretch>
            <a:fillRect/>
          </a:stretch>
        </p:blipFill>
        <p:spPr>
          <a:xfrm>
            <a:off x="311700" y="1620475"/>
            <a:ext cx="8520601" cy="3102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230925"/>
            <a:ext cx="8520600" cy="56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t>3</a:t>
            </a:r>
            <a:r>
              <a:rPr lang="en" sz="2020"/>
              <a:t>.	Data Enrichment</a:t>
            </a:r>
            <a:endParaRPr sz="2020"/>
          </a:p>
        </p:txBody>
      </p:sp>
      <p:sp>
        <p:nvSpPr>
          <p:cNvPr id="109" name="Google Shape;109;p21"/>
          <p:cNvSpPr txBox="1"/>
          <p:nvPr>
            <p:ph idx="1" type="body"/>
          </p:nvPr>
        </p:nvSpPr>
        <p:spPr>
          <a:xfrm>
            <a:off x="311700" y="867225"/>
            <a:ext cx="8520600" cy="3657600"/>
          </a:xfrm>
          <a:prstGeom prst="rect">
            <a:avLst/>
          </a:prstGeom>
        </p:spPr>
        <p:txBody>
          <a:bodyPr anchorCtr="0" anchor="t" bIns="91425" lIns="91425" spcFirstLastPara="1" rIns="91425" wrap="square" tIns="91425">
            <a:normAutofit/>
          </a:bodyPr>
          <a:lstStyle/>
          <a:p>
            <a:pPr indent="-304800" lvl="0" marL="457200" rtl="0" algn="l">
              <a:spcBef>
                <a:spcPts val="1200"/>
              </a:spcBef>
              <a:spcAft>
                <a:spcPts val="0"/>
              </a:spcAft>
              <a:buClr>
                <a:schemeClr val="dk1"/>
              </a:buClr>
              <a:buSzPts val="1200"/>
              <a:buFont typeface="Tahoma"/>
              <a:buChar char="●"/>
            </a:pPr>
            <a:r>
              <a:rPr lang="en" sz="1200">
                <a:latin typeface="Tahoma"/>
                <a:ea typeface="Tahoma"/>
                <a:cs typeface="Tahoma"/>
                <a:sym typeface="Tahoma"/>
              </a:rPr>
              <a:t>We utilized SQL to generate random values for the remaining months, ensuring a complete dataset covering the entire year. The Payment and Rental tables were updated with these values, using random foreign key references within their respective ranges. Below is a snapshot of the SQL code used for this process.</a:t>
            </a:r>
            <a:endParaRPr sz="1200">
              <a:latin typeface="Tahoma"/>
              <a:ea typeface="Tahoma"/>
              <a:cs typeface="Tahoma"/>
              <a:sym typeface="Tahoma"/>
            </a:endParaRPr>
          </a:p>
          <a:p>
            <a:pPr indent="0" lvl="0" marL="0" rtl="0" algn="l">
              <a:spcBef>
                <a:spcPts val="1200"/>
              </a:spcBef>
              <a:spcAft>
                <a:spcPts val="0"/>
              </a:spcAft>
              <a:buNone/>
            </a:pPr>
            <a:r>
              <a:t/>
            </a:r>
            <a:endParaRPr sz="1200"/>
          </a:p>
          <a:p>
            <a:pPr indent="0" lvl="0" marL="0" rtl="0" algn="l">
              <a:spcBef>
                <a:spcPts val="1200"/>
              </a:spcBef>
              <a:spcAft>
                <a:spcPts val="0"/>
              </a:spcAft>
              <a:buClr>
                <a:schemeClr val="dk1"/>
              </a:buClr>
              <a:buSzPts val="1100"/>
              <a:buFont typeface="Arial"/>
              <a:buNone/>
            </a:pPr>
            <a:r>
              <a:t/>
            </a:r>
            <a:endParaRPr b="1" sz="1100">
              <a:solidFill>
                <a:schemeClr val="dk1"/>
              </a:solidFill>
            </a:endParaRPr>
          </a:p>
          <a:p>
            <a:pPr indent="0" lvl="0" marL="457200" rtl="0" algn="l">
              <a:spcBef>
                <a:spcPts val="1200"/>
              </a:spcBef>
              <a:spcAft>
                <a:spcPts val="0"/>
              </a:spcAft>
              <a:buNone/>
            </a:pPr>
            <a:r>
              <a:t/>
            </a:r>
            <a:endParaRPr b="1" sz="1200">
              <a:solidFill>
                <a:schemeClr val="dk1"/>
              </a:solidFill>
            </a:endParaRPr>
          </a:p>
          <a:p>
            <a:pPr indent="0" lvl="0" marL="0" rtl="0" algn="l">
              <a:spcBef>
                <a:spcPts val="1200"/>
              </a:spcBef>
              <a:spcAft>
                <a:spcPts val="1200"/>
              </a:spcAft>
              <a:buNone/>
            </a:pPr>
            <a:r>
              <a:t/>
            </a:r>
            <a:endParaRPr/>
          </a:p>
        </p:txBody>
      </p:sp>
      <p:pic>
        <p:nvPicPr>
          <p:cNvPr id="110" name="Google Shape;110;p21"/>
          <p:cNvPicPr preferRelativeResize="0"/>
          <p:nvPr/>
        </p:nvPicPr>
        <p:blipFill rotWithShape="1">
          <a:blip r:embed="rId3">
            <a:alphaModFix/>
          </a:blip>
          <a:srcRect b="0" l="1080" r="1538" t="0"/>
          <a:stretch/>
        </p:blipFill>
        <p:spPr>
          <a:xfrm>
            <a:off x="486150" y="1732275"/>
            <a:ext cx="8140852" cy="2748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